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73" r:id="rId10"/>
    <p:sldId id="274" r:id="rId11"/>
    <p:sldId id="275" r:id="rId12"/>
    <p:sldId id="264" r:id="rId13"/>
    <p:sldId id="265" r:id="rId14"/>
    <p:sldId id="266" r:id="rId15"/>
    <p:sldId id="267" r:id="rId16"/>
    <p:sldId id="272" r:id="rId17"/>
    <p:sldId id="269" r:id="rId18"/>
    <p:sldId id="270" r:id="rId19"/>
    <p:sldId id="268" r:id="rId20"/>
    <p:sldId id="271"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5F30DCB-5D4B-455B-AF21-A0DBCCF00577}" type="datetimeFigureOut">
              <a:rPr lang="nl-NL" smtClean="0"/>
              <a:t>28-2-2023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D118B8-CB2E-40A5-9D60-409CE5A39F01}" type="slidenum">
              <a:rPr lang="nl-NL" smtClean="0"/>
              <a:t>‹nr.›</a:t>
            </a:fld>
            <a:endParaRPr lang="nl-NL"/>
          </a:p>
        </p:txBody>
      </p:sp>
    </p:spTree>
    <p:extLst>
      <p:ext uri="{BB962C8B-B14F-4D97-AF65-F5344CB8AC3E}">
        <p14:creationId xmlns:p14="http://schemas.microsoft.com/office/powerpoint/2010/main" val="120051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5F30DCB-5D4B-455B-AF21-A0DBCCF00577}" type="datetimeFigureOut">
              <a:rPr lang="nl-NL" smtClean="0"/>
              <a:t>28-2-2023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D118B8-CB2E-40A5-9D60-409CE5A39F01}" type="slidenum">
              <a:rPr lang="nl-NL" smtClean="0"/>
              <a:t>‹nr.›</a:t>
            </a:fld>
            <a:endParaRPr lang="nl-NL"/>
          </a:p>
        </p:txBody>
      </p:sp>
    </p:spTree>
    <p:extLst>
      <p:ext uri="{BB962C8B-B14F-4D97-AF65-F5344CB8AC3E}">
        <p14:creationId xmlns:p14="http://schemas.microsoft.com/office/powerpoint/2010/main" val="341235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5F30DCB-5D4B-455B-AF21-A0DBCCF00577}" type="datetimeFigureOut">
              <a:rPr lang="nl-NL" smtClean="0"/>
              <a:t>28-2-2023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D118B8-CB2E-40A5-9D60-409CE5A39F01}" type="slidenum">
              <a:rPr lang="nl-NL" smtClean="0"/>
              <a:t>‹nr.›</a:t>
            </a:fld>
            <a:endParaRPr lang="nl-NL"/>
          </a:p>
        </p:txBody>
      </p:sp>
    </p:spTree>
    <p:extLst>
      <p:ext uri="{BB962C8B-B14F-4D97-AF65-F5344CB8AC3E}">
        <p14:creationId xmlns:p14="http://schemas.microsoft.com/office/powerpoint/2010/main" val="226874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5F30DCB-5D4B-455B-AF21-A0DBCCF00577}" type="datetimeFigureOut">
              <a:rPr lang="nl-NL" smtClean="0"/>
              <a:t>28-2-2023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D118B8-CB2E-40A5-9D60-409CE5A39F01}" type="slidenum">
              <a:rPr lang="nl-NL" smtClean="0"/>
              <a:t>‹nr.›</a:t>
            </a:fld>
            <a:endParaRPr lang="nl-NL"/>
          </a:p>
        </p:txBody>
      </p:sp>
    </p:spTree>
    <p:extLst>
      <p:ext uri="{BB962C8B-B14F-4D97-AF65-F5344CB8AC3E}">
        <p14:creationId xmlns:p14="http://schemas.microsoft.com/office/powerpoint/2010/main" val="239835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45F30DCB-5D4B-455B-AF21-A0DBCCF00577}" type="datetimeFigureOut">
              <a:rPr lang="nl-NL" smtClean="0"/>
              <a:t>28-2-2023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D118B8-CB2E-40A5-9D60-409CE5A39F01}" type="slidenum">
              <a:rPr lang="nl-NL" smtClean="0"/>
              <a:t>‹nr.›</a:t>
            </a:fld>
            <a:endParaRPr lang="nl-NL"/>
          </a:p>
        </p:txBody>
      </p:sp>
    </p:spTree>
    <p:extLst>
      <p:ext uri="{BB962C8B-B14F-4D97-AF65-F5344CB8AC3E}">
        <p14:creationId xmlns:p14="http://schemas.microsoft.com/office/powerpoint/2010/main" val="188913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5F30DCB-5D4B-455B-AF21-A0DBCCF00577}" type="datetimeFigureOut">
              <a:rPr lang="nl-NL" smtClean="0"/>
              <a:t>28-2-2023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D118B8-CB2E-40A5-9D60-409CE5A39F01}" type="slidenum">
              <a:rPr lang="nl-NL" smtClean="0"/>
              <a:t>‹nr.›</a:t>
            </a:fld>
            <a:endParaRPr lang="nl-NL"/>
          </a:p>
        </p:txBody>
      </p:sp>
    </p:spTree>
    <p:extLst>
      <p:ext uri="{BB962C8B-B14F-4D97-AF65-F5344CB8AC3E}">
        <p14:creationId xmlns:p14="http://schemas.microsoft.com/office/powerpoint/2010/main" val="71206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5F30DCB-5D4B-455B-AF21-A0DBCCF00577}" type="datetimeFigureOut">
              <a:rPr lang="nl-NL" smtClean="0"/>
              <a:t>28-2-2023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4D118B8-CB2E-40A5-9D60-409CE5A39F01}" type="slidenum">
              <a:rPr lang="nl-NL" smtClean="0"/>
              <a:t>‹nr.›</a:t>
            </a:fld>
            <a:endParaRPr lang="nl-NL"/>
          </a:p>
        </p:txBody>
      </p:sp>
    </p:spTree>
    <p:extLst>
      <p:ext uri="{BB962C8B-B14F-4D97-AF65-F5344CB8AC3E}">
        <p14:creationId xmlns:p14="http://schemas.microsoft.com/office/powerpoint/2010/main" val="400480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5F30DCB-5D4B-455B-AF21-A0DBCCF00577}" type="datetimeFigureOut">
              <a:rPr lang="nl-NL" smtClean="0"/>
              <a:t>28-2-2023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4D118B8-CB2E-40A5-9D60-409CE5A39F01}" type="slidenum">
              <a:rPr lang="nl-NL" smtClean="0"/>
              <a:t>‹nr.›</a:t>
            </a:fld>
            <a:endParaRPr lang="nl-NL"/>
          </a:p>
        </p:txBody>
      </p:sp>
    </p:spTree>
    <p:extLst>
      <p:ext uri="{BB962C8B-B14F-4D97-AF65-F5344CB8AC3E}">
        <p14:creationId xmlns:p14="http://schemas.microsoft.com/office/powerpoint/2010/main" val="41876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5F30DCB-5D4B-455B-AF21-A0DBCCF00577}" type="datetimeFigureOut">
              <a:rPr lang="nl-NL" smtClean="0"/>
              <a:t>28-2-2023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4D118B8-CB2E-40A5-9D60-409CE5A39F01}" type="slidenum">
              <a:rPr lang="nl-NL" smtClean="0"/>
              <a:t>‹nr.›</a:t>
            </a:fld>
            <a:endParaRPr lang="nl-NL"/>
          </a:p>
        </p:txBody>
      </p:sp>
    </p:spTree>
    <p:extLst>
      <p:ext uri="{BB962C8B-B14F-4D97-AF65-F5344CB8AC3E}">
        <p14:creationId xmlns:p14="http://schemas.microsoft.com/office/powerpoint/2010/main" val="379725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5F30DCB-5D4B-455B-AF21-A0DBCCF00577}" type="datetimeFigureOut">
              <a:rPr lang="nl-NL" smtClean="0"/>
              <a:t>28-2-2023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D118B8-CB2E-40A5-9D60-409CE5A39F01}" type="slidenum">
              <a:rPr lang="nl-NL" smtClean="0"/>
              <a:t>‹nr.›</a:t>
            </a:fld>
            <a:endParaRPr lang="nl-NL"/>
          </a:p>
        </p:txBody>
      </p:sp>
    </p:spTree>
    <p:extLst>
      <p:ext uri="{BB962C8B-B14F-4D97-AF65-F5344CB8AC3E}">
        <p14:creationId xmlns:p14="http://schemas.microsoft.com/office/powerpoint/2010/main" val="399565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5F30DCB-5D4B-455B-AF21-A0DBCCF00577}" type="datetimeFigureOut">
              <a:rPr lang="nl-NL" smtClean="0"/>
              <a:t>28-2-2023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D118B8-CB2E-40A5-9D60-409CE5A39F01}" type="slidenum">
              <a:rPr lang="nl-NL" smtClean="0"/>
              <a:t>‹nr.›</a:t>
            </a:fld>
            <a:endParaRPr lang="nl-NL"/>
          </a:p>
        </p:txBody>
      </p:sp>
    </p:spTree>
    <p:extLst>
      <p:ext uri="{BB962C8B-B14F-4D97-AF65-F5344CB8AC3E}">
        <p14:creationId xmlns:p14="http://schemas.microsoft.com/office/powerpoint/2010/main" val="169404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30DCB-5D4B-455B-AF21-A0DBCCF00577}" type="datetimeFigureOut">
              <a:rPr lang="nl-NL" smtClean="0"/>
              <a:t>28-2-2023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118B8-CB2E-40A5-9D60-409CE5A39F01}" type="slidenum">
              <a:rPr lang="nl-NL" smtClean="0"/>
              <a:t>‹nr.›</a:t>
            </a:fld>
            <a:endParaRPr lang="nl-NL"/>
          </a:p>
        </p:txBody>
      </p:sp>
    </p:spTree>
    <p:extLst>
      <p:ext uri="{BB962C8B-B14F-4D97-AF65-F5344CB8AC3E}">
        <p14:creationId xmlns:p14="http://schemas.microsoft.com/office/powerpoint/2010/main" val="2131650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chooltv.nl/video/aow-in-nederland-hoe-is-de-algemene-ouderdoms-wet-ontstaan/#q=aow" TargetMode="External"/><Relationship Id="rId1" Type="http://schemas.openxmlformats.org/officeDocument/2006/relationships/slideLayout" Target="../slideLayouts/slideLayout2.xml"/><Relationship Id="rId4" Type="http://schemas.openxmlformats.org/officeDocument/2006/relationships/hyperlink" Target="https://schooltv.nl/video/willem-drees-de-beste-minister-president-van-de-afgelopen-100-jaar/#q=vadertje%20dre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chooltv.nl/video/andere-tijden-in-de-klas-de-nederlands-molukse-band-massada/" TargetMode="External"/><Relationship Id="rId2" Type="http://schemas.openxmlformats.org/officeDocument/2006/relationships/hyperlink" Target="https://www.cbs.nl/nl-nl/onze-diensten/leren-met-het-cbs/gereedschappen/babyboomers" TargetMode="External"/><Relationship Id="rId1" Type="http://schemas.openxmlformats.org/officeDocument/2006/relationships/slideLayout" Target="../slideLayouts/slideLayout2.xml"/><Relationship Id="rId4" Type="http://schemas.openxmlformats.org/officeDocument/2006/relationships/hyperlink" Target="https://anderetijden.nl/aflevering/394/Australie-integreren-met-hindernisse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schooltv.nl/video/cultuurgroepen-in-nederland-van-hippies-tot-gastarbeiders/#q=gastarbeid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historiek.net/vrouwen-tot-1956-handelingsonbekwaam/15127/#:~:text=Op%2014%20juni%201956,toestemming%20van%20manlief%20op%20reis.&amp;text=Feministen%20uit%20die%20tijd%20waren,hoorden%20gelijke%20rechten%20te%20hebben." TargetMode="External"/><Relationship Id="rId2" Type="http://schemas.openxmlformats.org/officeDocument/2006/relationships/hyperlink" Target="https://www.youtube.com/watch?v=wxO2hIoScpE&amp;feature=emb_log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1ptIOdVRbvE"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ierookwijwaterenworstenbrood.nl/ontdekken/verhalen/bekkers-revolutie" TargetMode="External"/><Relationship Id="rId2" Type="http://schemas.openxmlformats.org/officeDocument/2006/relationships/hyperlink" Target="https://www.youtube.com/watch?v=KSN-i4lF0ck&amp;feature=emb_log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chooltv.nl/video/andere-tijden-in-de-klas-welkom-in-de-europese-unie/#q=europese%20unie"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nderetijden.nl/aflevering/268/De-broekriem-aan-het-huishoudboekje" TargetMode="External"/><Relationship Id="rId2" Type="http://schemas.openxmlformats.org/officeDocument/2006/relationships/hyperlink" Target="https://schooltv.nl/video/andere-tijden-in-de-klas-heel-nederland-aan-het-aardgas/#q=aardgas" TargetMode="External"/><Relationship Id="rId1" Type="http://schemas.openxmlformats.org/officeDocument/2006/relationships/slideLayout" Target="../slideLayouts/slideLayout2.xml"/><Relationship Id="rId4" Type="http://schemas.openxmlformats.org/officeDocument/2006/relationships/hyperlink" Target="https://schooltv.nl/video/andere-tijden-in-de-klas-goede-en-slechte-tijden-in-emmen/#q=marshallhul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Historisch Context</a:t>
            </a:r>
            <a:br>
              <a:rPr lang="nl-NL" dirty="0" smtClean="0"/>
            </a:br>
            <a:r>
              <a:rPr lang="nl-NL" dirty="0" smtClean="0"/>
              <a:t>NEDERLAND 1948 - 2008</a:t>
            </a:r>
            <a:br>
              <a:rPr lang="nl-NL" dirty="0" smtClean="0"/>
            </a:br>
            <a:endParaRPr lang="nl-NL" dirty="0"/>
          </a:p>
        </p:txBody>
      </p:sp>
      <p:sp>
        <p:nvSpPr>
          <p:cNvPr id="3" name="Ondertitel 2"/>
          <p:cNvSpPr>
            <a:spLocks noGrp="1"/>
          </p:cNvSpPr>
          <p:nvPr>
            <p:ph type="subTitle" idx="1"/>
          </p:nvPr>
        </p:nvSpPr>
        <p:spPr/>
        <p:txBody>
          <a:bodyPr/>
          <a:lstStyle/>
          <a:p>
            <a:r>
              <a:rPr lang="nl-NL" dirty="0" smtClean="0"/>
              <a:t>De Nederlandse maatschappij </a:t>
            </a:r>
          </a:p>
          <a:p>
            <a:r>
              <a:rPr lang="nl-NL" dirty="0" smtClean="0"/>
              <a:t>1948 - 1978</a:t>
            </a:r>
            <a:endParaRPr lang="nl-NL" dirty="0"/>
          </a:p>
        </p:txBody>
      </p:sp>
    </p:spTree>
    <p:extLst>
      <p:ext uri="{BB962C8B-B14F-4D97-AF65-F5344CB8AC3E}">
        <p14:creationId xmlns:p14="http://schemas.microsoft.com/office/powerpoint/2010/main" val="196527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bron</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In </a:t>
            </a:r>
            <a:r>
              <a:rPr lang="nl-NL" dirty="0"/>
              <a:t>de Volkskrant van 21 oktober 1953 staat in een artikel over een voorstel van Carl Romme, de fractieleider van de Katholieke Volkspartij (KVP): </a:t>
            </a:r>
            <a:endParaRPr lang="nl-NL" dirty="0" smtClean="0"/>
          </a:p>
          <a:p>
            <a:pPr marL="0" indent="0">
              <a:buNone/>
            </a:pPr>
            <a:r>
              <a:rPr lang="nl-NL" dirty="0" smtClean="0"/>
              <a:t>Prof</a:t>
            </a:r>
            <a:r>
              <a:rPr lang="nl-NL" dirty="0"/>
              <a:t>. Romme heeft vanmiddag in de Tweede Kamer namens de KVP-fractie voorstellen gedaan, die zeer belangrijke gevolgen kunnen hebben voor de arbeiders en de middenstand. Hij verdedigde een nieuw systeem voor het vaststellen van de lonen. Daardoor zou het in 1954 mogelijk worden om in de sectoren van het bedrijfsleven (…) de lonen niet slechts 5 procent te verhogen, maar met 6, 7 of 8 procent. Het voorstel werd in een  ongekend lange  motie Romme verder uitgewerkt. (…) De katholieke fractieleider heeft bij dit Kamerdebat dus meteen de knuppel in het hoenderhok gegooid. </a:t>
            </a:r>
          </a:p>
        </p:txBody>
      </p:sp>
    </p:spTree>
    <p:extLst>
      <p:ext uri="{BB962C8B-B14F-4D97-AF65-F5344CB8AC3E}">
        <p14:creationId xmlns:p14="http://schemas.microsoft.com/office/powerpoint/2010/main" val="129233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a:t>
            </a:r>
            <a:endParaRPr lang="nl-NL" dirty="0"/>
          </a:p>
        </p:txBody>
      </p:sp>
      <p:sp>
        <p:nvSpPr>
          <p:cNvPr id="3" name="Tijdelijke aanduiding voor inhoud 2"/>
          <p:cNvSpPr>
            <a:spLocks noGrp="1"/>
          </p:cNvSpPr>
          <p:nvPr>
            <p:ph idx="1"/>
          </p:nvPr>
        </p:nvSpPr>
        <p:spPr/>
        <p:txBody>
          <a:bodyPr/>
          <a:lstStyle/>
          <a:p>
            <a:pPr marL="0" indent="0">
              <a:buNone/>
            </a:pPr>
            <a:r>
              <a:rPr lang="nl-NL" dirty="0"/>
              <a:t>maximumscore 2 </a:t>
            </a:r>
            <a:endParaRPr lang="nl-NL" dirty="0" smtClean="0"/>
          </a:p>
          <a:p>
            <a:pPr marL="0" indent="0">
              <a:buNone/>
            </a:pPr>
            <a:r>
              <a:rPr lang="nl-NL" dirty="0" smtClean="0"/>
              <a:t>Kern </a:t>
            </a:r>
            <a:r>
              <a:rPr lang="nl-NL" dirty="0"/>
              <a:t>van een juist antwoord is: </a:t>
            </a:r>
            <a:endParaRPr lang="nl-NL" dirty="0" smtClean="0"/>
          </a:p>
          <a:p>
            <a:pPr marL="0" indent="0">
              <a:buNone/>
            </a:pPr>
            <a:r>
              <a:rPr lang="nl-NL" dirty="0" smtClean="0"/>
              <a:t>• </a:t>
            </a:r>
            <a:r>
              <a:rPr lang="nl-NL" dirty="0"/>
              <a:t>Romme wil de geleide loonpolitiek doorbreken door voor te stellen dat lonen meer mogen stijgen / dat er een nieuw systeem komt voor het vaststellen van lonen 1 </a:t>
            </a:r>
            <a:endParaRPr lang="nl-NL" dirty="0" smtClean="0"/>
          </a:p>
          <a:p>
            <a:pPr marL="0" indent="0">
              <a:buNone/>
            </a:pPr>
            <a:r>
              <a:rPr lang="nl-NL" dirty="0" smtClean="0"/>
              <a:t>• </a:t>
            </a:r>
            <a:r>
              <a:rPr lang="nl-NL" dirty="0"/>
              <a:t>waardoor de samenwerking van de rooms-rode regering/tussen de katholieken en sociaaldemocraten onder druk komt te staan / de sociaaldemocraten zich mogelijk van de samenwerking met de KVP afkeren (omdat zij de geleide loonpolitiek samen voeren) 1</a:t>
            </a:r>
          </a:p>
        </p:txBody>
      </p:sp>
    </p:spTree>
    <p:extLst>
      <p:ext uri="{BB962C8B-B14F-4D97-AF65-F5344CB8AC3E}">
        <p14:creationId xmlns:p14="http://schemas.microsoft.com/office/powerpoint/2010/main" val="4038668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Gevolgen stijgende welvaart: </a:t>
            </a:r>
            <a:endParaRPr lang="nl-NL" dirty="0"/>
          </a:p>
        </p:txBody>
      </p:sp>
      <p:sp>
        <p:nvSpPr>
          <p:cNvPr id="3" name="Tijdelijke aanduiding voor inhoud 2"/>
          <p:cNvSpPr>
            <a:spLocks noGrp="1"/>
          </p:cNvSpPr>
          <p:nvPr>
            <p:ph idx="1"/>
          </p:nvPr>
        </p:nvSpPr>
        <p:spPr/>
        <p:txBody>
          <a:bodyPr>
            <a:normAutofit lnSpcReduction="10000"/>
          </a:bodyPr>
          <a:lstStyle/>
          <a:p>
            <a:pPr marL="514350" indent="-514350">
              <a:buAutoNum type="arabicParenR"/>
            </a:pPr>
            <a:r>
              <a:rPr lang="nl-NL" dirty="0" smtClean="0"/>
              <a:t>Ontstaan van een </a:t>
            </a:r>
            <a:r>
              <a:rPr lang="nl-NL" b="1" dirty="0" smtClean="0">
                <a:solidFill>
                  <a:srgbClr val="FF0000"/>
                </a:solidFill>
              </a:rPr>
              <a:t>verzorgingsstaat </a:t>
            </a:r>
            <a:r>
              <a:rPr lang="nl-NL" sz="2000" i="1" dirty="0" smtClean="0"/>
              <a:t>(er komen sociale wetten die ‘zorgen voor burgers’) </a:t>
            </a:r>
            <a:endParaRPr lang="nl-NL" sz="2000" b="1" i="1" dirty="0" smtClean="0">
              <a:solidFill>
                <a:srgbClr val="FF0000"/>
              </a:solidFill>
            </a:endParaRPr>
          </a:p>
          <a:p>
            <a:pPr marL="457200" lvl="1" indent="0">
              <a:buNone/>
            </a:pPr>
            <a:endParaRPr lang="nl-NL" dirty="0" smtClean="0"/>
          </a:p>
          <a:p>
            <a:pPr lvl="1">
              <a:buFont typeface="Wingdings" panose="05000000000000000000" pitchFamily="2" charset="2"/>
              <a:buChar char="§"/>
            </a:pPr>
            <a:r>
              <a:rPr lang="nl-NL" dirty="0" smtClean="0"/>
              <a:t>1957 invoering AOW (algemene ouderdomswet) </a:t>
            </a:r>
          </a:p>
          <a:p>
            <a:pPr marL="457200" lvl="1" indent="0">
              <a:buNone/>
            </a:pPr>
            <a:r>
              <a:rPr lang="nl-NL" dirty="0" smtClean="0"/>
              <a:t> </a:t>
            </a:r>
          </a:p>
          <a:p>
            <a:pPr marL="457200" lvl="1" indent="0">
              <a:buNone/>
            </a:pPr>
            <a:endParaRPr lang="nl-NL" dirty="0"/>
          </a:p>
          <a:p>
            <a:pPr marL="457200" lvl="1" indent="0">
              <a:buNone/>
            </a:pPr>
            <a:endParaRPr lang="nl-NL" dirty="0" smtClean="0"/>
          </a:p>
          <a:p>
            <a:pPr marL="457200" lvl="1" indent="0">
              <a:buNone/>
            </a:pPr>
            <a:endParaRPr lang="nl-NL" dirty="0"/>
          </a:p>
          <a:p>
            <a:pPr marL="457200" lvl="1" indent="0">
              <a:buNone/>
            </a:pPr>
            <a:endParaRPr lang="nl-NL" dirty="0" smtClean="0"/>
          </a:p>
          <a:p>
            <a:pPr marL="457200" lvl="1" indent="0">
              <a:buNone/>
            </a:pPr>
            <a:endParaRPr lang="nl-NL" dirty="0"/>
          </a:p>
          <a:p>
            <a:pPr marL="514350" indent="-514350">
              <a:buAutoNum type="arabicParenR"/>
            </a:pPr>
            <a:r>
              <a:rPr lang="nl-NL" dirty="0" smtClean="0"/>
              <a:t>Ontstaan van een </a:t>
            </a:r>
            <a:r>
              <a:rPr lang="nl-NL" b="1" dirty="0" smtClean="0">
                <a:solidFill>
                  <a:srgbClr val="FF0000"/>
                </a:solidFill>
              </a:rPr>
              <a:t>consumptiemaatschappij </a:t>
            </a:r>
            <a:r>
              <a:rPr lang="nl-NL" sz="2000" i="1" dirty="0" smtClean="0"/>
              <a:t>(mensen konden spullen kopen die niet perse noodzakelijk zijn) </a:t>
            </a:r>
            <a:endParaRPr lang="nl-NL" sz="2000" b="1" i="1" dirty="0">
              <a:solidFill>
                <a:srgbClr val="FF0000"/>
              </a:solidFill>
            </a:endParaRPr>
          </a:p>
        </p:txBody>
      </p:sp>
      <p:sp>
        <p:nvSpPr>
          <p:cNvPr id="4" name="Rechthoek 3"/>
          <p:cNvSpPr/>
          <p:nvPr/>
        </p:nvSpPr>
        <p:spPr>
          <a:xfrm>
            <a:off x="1441268" y="2557195"/>
            <a:ext cx="10263051" cy="369332"/>
          </a:xfrm>
          <a:prstGeom prst="rect">
            <a:avLst/>
          </a:prstGeom>
        </p:spPr>
        <p:txBody>
          <a:bodyPr wrap="square">
            <a:spAutoFit/>
          </a:bodyPr>
          <a:lstStyle/>
          <a:p>
            <a:r>
              <a:rPr lang="nl-NL" dirty="0">
                <a:hlinkClick r:id="rId2"/>
              </a:rPr>
              <a:t>https://schooltv.nl/video/aow-in-nederland-hoe-is-de-algemene-ouderdoms-wet-ontstaan/#</a:t>
            </a:r>
            <a:r>
              <a:rPr lang="nl-NL" dirty="0" smtClean="0">
                <a:hlinkClick r:id="rId2"/>
              </a:rPr>
              <a:t>q=aow</a:t>
            </a:r>
            <a:r>
              <a:rPr lang="nl-NL" dirty="0" smtClean="0"/>
              <a:t> </a:t>
            </a:r>
            <a:endParaRPr lang="nl-NL" dirty="0"/>
          </a:p>
        </p:txBody>
      </p:sp>
      <p:pic>
        <p:nvPicPr>
          <p:cNvPr id="6" name="Afbeelding 5"/>
          <p:cNvPicPr>
            <a:picLocks noChangeAspect="1"/>
          </p:cNvPicPr>
          <p:nvPr/>
        </p:nvPicPr>
        <p:blipFill>
          <a:blip r:embed="rId3"/>
          <a:stretch>
            <a:fillRect/>
          </a:stretch>
        </p:blipFill>
        <p:spPr>
          <a:xfrm>
            <a:off x="1687966" y="4001294"/>
            <a:ext cx="7248525" cy="1276350"/>
          </a:xfrm>
          <a:prstGeom prst="rect">
            <a:avLst/>
          </a:prstGeom>
        </p:spPr>
      </p:pic>
      <p:sp>
        <p:nvSpPr>
          <p:cNvPr id="8" name="Rechthoek 7"/>
          <p:cNvSpPr/>
          <p:nvPr/>
        </p:nvSpPr>
        <p:spPr>
          <a:xfrm>
            <a:off x="1441268" y="3165425"/>
            <a:ext cx="6096000" cy="646331"/>
          </a:xfrm>
          <a:prstGeom prst="rect">
            <a:avLst/>
          </a:prstGeom>
        </p:spPr>
        <p:txBody>
          <a:bodyPr>
            <a:spAutoFit/>
          </a:bodyPr>
          <a:lstStyle/>
          <a:p>
            <a:r>
              <a:rPr lang="nl-NL" dirty="0">
                <a:hlinkClick r:id="rId4"/>
              </a:rPr>
              <a:t>https://schooltv.nl/video/willem-drees-de-beste-minister-president-van-de-afgelopen-100-jaar/#</a:t>
            </a:r>
            <a:r>
              <a:rPr lang="nl-NL" dirty="0" smtClean="0">
                <a:hlinkClick r:id="rId4"/>
              </a:rPr>
              <a:t>q=vadertje%20drees</a:t>
            </a:r>
            <a:r>
              <a:rPr lang="nl-NL" dirty="0" smtClean="0"/>
              <a:t> </a:t>
            </a:r>
            <a:endParaRPr lang="nl-NL" dirty="0"/>
          </a:p>
        </p:txBody>
      </p:sp>
    </p:spTree>
    <p:extLst>
      <p:ext uri="{BB962C8B-B14F-4D97-AF65-F5344CB8AC3E}">
        <p14:creationId xmlns:p14="http://schemas.microsoft.com/office/powerpoint/2010/main" val="109174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Demografische ontwikkelingen na WOII</a:t>
            </a:r>
            <a:endParaRPr lang="nl-NL" dirty="0"/>
          </a:p>
        </p:txBody>
      </p:sp>
      <p:sp>
        <p:nvSpPr>
          <p:cNvPr id="3" name="Tijdelijke aanduiding voor inhoud 2"/>
          <p:cNvSpPr>
            <a:spLocks noGrp="1"/>
          </p:cNvSpPr>
          <p:nvPr>
            <p:ph idx="1"/>
          </p:nvPr>
        </p:nvSpPr>
        <p:spPr>
          <a:xfrm>
            <a:off x="838200" y="1839692"/>
            <a:ext cx="10515600" cy="4617378"/>
          </a:xfrm>
        </p:spPr>
        <p:txBody>
          <a:bodyPr>
            <a:normAutofit/>
          </a:bodyPr>
          <a:lstStyle/>
          <a:p>
            <a:pPr marL="0" indent="0">
              <a:buNone/>
            </a:pPr>
            <a:r>
              <a:rPr lang="nl-NL" dirty="0" smtClean="0"/>
              <a:t>Groei van de bevolking door: </a:t>
            </a:r>
          </a:p>
          <a:p>
            <a:pPr marL="0" indent="0">
              <a:buNone/>
            </a:pPr>
            <a:r>
              <a:rPr lang="nl-NL" b="1" dirty="0" smtClean="0">
                <a:solidFill>
                  <a:srgbClr val="FF0000"/>
                </a:solidFill>
              </a:rPr>
              <a:t>- Babyboom</a:t>
            </a:r>
            <a:r>
              <a:rPr lang="nl-NL" dirty="0" smtClean="0"/>
              <a:t> (geboortegolf na WOII)</a:t>
            </a:r>
            <a:r>
              <a:rPr lang="nl-NL" dirty="0">
                <a:hlinkClick r:id="rId2"/>
              </a:rPr>
              <a:t> </a:t>
            </a:r>
            <a:r>
              <a:rPr lang="nl-NL" sz="1800" dirty="0">
                <a:hlinkClick r:id="rId2"/>
              </a:rPr>
              <a:t>Babyboomers (cbs.nl</a:t>
            </a:r>
            <a:r>
              <a:rPr lang="nl-NL" sz="1800" dirty="0" smtClean="0">
                <a:hlinkClick r:id="rId2"/>
              </a:rPr>
              <a:t>)</a:t>
            </a:r>
            <a:endParaRPr lang="nl-NL" dirty="0" smtClean="0"/>
          </a:p>
          <a:p>
            <a:pPr>
              <a:buFontTx/>
              <a:buChar char="-"/>
            </a:pPr>
            <a:r>
              <a:rPr lang="nl-NL" dirty="0" smtClean="0"/>
              <a:t>Migratie</a:t>
            </a:r>
          </a:p>
          <a:p>
            <a:pPr lvl="1">
              <a:buFontTx/>
              <a:buChar char="-"/>
            </a:pPr>
            <a:r>
              <a:rPr lang="nl-NL" dirty="0" smtClean="0"/>
              <a:t>Emigratie begin jaren ‘50 (naar met name Australië, Nieuw-Zeeland, Canada)</a:t>
            </a:r>
          </a:p>
          <a:p>
            <a:pPr marL="457200" lvl="1" indent="0">
              <a:buNone/>
            </a:pPr>
            <a:endParaRPr lang="nl-NL" dirty="0" smtClean="0"/>
          </a:p>
          <a:p>
            <a:pPr lvl="1">
              <a:buFontTx/>
              <a:buChar char="-"/>
            </a:pPr>
            <a:r>
              <a:rPr lang="nl-NL" dirty="0" smtClean="0"/>
              <a:t>Immigratie eind jaren ‘60 door komst gastarbeiders (i.v.m. de toegenomen welvaart </a:t>
            </a:r>
            <a:r>
              <a:rPr lang="nl-NL" dirty="0" smtClean="0">
                <a:sym typeface="Wingdings" panose="05000000000000000000" pitchFamily="2" charset="2"/>
              </a:rPr>
              <a:t> veel vraag naar arbeid  </a:t>
            </a:r>
            <a:r>
              <a:rPr lang="nl-NL" b="1" dirty="0" smtClean="0">
                <a:solidFill>
                  <a:srgbClr val="FF0000"/>
                </a:solidFill>
                <a:sym typeface="Wingdings" panose="05000000000000000000" pitchFamily="2" charset="2"/>
              </a:rPr>
              <a:t>gastarbeiders</a:t>
            </a:r>
            <a:r>
              <a:rPr lang="nl-NL" dirty="0" smtClean="0">
                <a:sym typeface="Wingdings" panose="05000000000000000000" pitchFamily="2" charset="2"/>
              </a:rPr>
              <a:t> uit Spanje &amp; Italië, Turkije, Marokko) in de jaren ’70 bleven de gastarbeiders en vond er gezinshereniging plaats. </a:t>
            </a:r>
          </a:p>
          <a:p>
            <a:pPr lvl="1">
              <a:buFontTx/>
              <a:buChar char="-"/>
            </a:pPr>
            <a:r>
              <a:rPr lang="nl-NL" dirty="0" smtClean="0">
                <a:sym typeface="Wingdings" panose="05000000000000000000" pitchFamily="2" charset="2"/>
              </a:rPr>
              <a:t>Immigratie vanaf 1945 (uit Nederlands-Indië) &amp; 1975 (uit Suriname) door </a:t>
            </a:r>
            <a:r>
              <a:rPr lang="nl-NL" b="1" dirty="0" smtClean="0">
                <a:solidFill>
                  <a:srgbClr val="FF0000"/>
                </a:solidFill>
                <a:sym typeface="Wingdings" panose="05000000000000000000" pitchFamily="2" charset="2"/>
              </a:rPr>
              <a:t>dekolonisatie</a:t>
            </a:r>
            <a:endParaRPr lang="nl-NL" b="1" dirty="0" smtClean="0">
              <a:solidFill>
                <a:srgbClr val="FF0000"/>
              </a:solidFill>
            </a:endParaRPr>
          </a:p>
        </p:txBody>
      </p:sp>
      <p:sp>
        <p:nvSpPr>
          <p:cNvPr id="4" name="Rechthoek 3"/>
          <p:cNvSpPr/>
          <p:nvPr/>
        </p:nvSpPr>
        <p:spPr>
          <a:xfrm>
            <a:off x="1500554" y="6126818"/>
            <a:ext cx="8206154" cy="369332"/>
          </a:xfrm>
          <a:prstGeom prst="rect">
            <a:avLst/>
          </a:prstGeom>
        </p:spPr>
        <p:txBody>
          <a:bodyPr wrap="square">
            <a:spAutoFit/>
          </a:bodyPr>
          <a:lstStyle/>
          <a:p>
            <a:r>
              <a:rPr lang="nl-NL" dirty="0" err="1">
                <a:hlinkClick r:id="rId3"/>
              </a:rPr>
              <a:t>Schooltv</a:t>
            </a:r>
            <a:r>
              <a:rPr lang="nl-NL" dirty="0">
                <a:hlinkClick r:id="rId3"/>
              </a:rPr>
              <a:t>: Andere Tijden in de klas - De Nederlands-Molukse band Massada</a:t>
            </a:r>
            <a:endParaRPr lang="nl-NL" dirty="0"/>
          </a:p>
        </p:txBody>
      </p:sp>
      <p:sp>
        <p:nvSpPr>
          <p:cNvPr id="5" name="Rechthoek 4"/>
          <p:cNvSpPr/>
          <p:nvPr/>
        </p:nvSpPr>
        <p:spPr>
          <a:xfrm>
            <a:off x="1500554" y="3613923"/>
            <a:ext cx="5284075" cy="369332"/>
          </a:xfrm>
          <a:prstGeom prst="rect">
            <a:avLst/>
          </a:prstGeom>
        </p:spPr>
        <p:txBody>
          <a:bodyPr wrap="none">
            <a:spAutoFit/>
          </a:bodyPr>
          <a:lstStyle/>
          <a:p>
            <a:r>
              <a:rPr lang="nl-NL" dirty="0">
                <a:hlinkClick r:id="rId4"/>
              </a:rPr>
              <a:t>Australië: integreren met hindernissen - Andere Tijden</a:t>
            </a:r>
            <a:endParaRPr lang="nl-NL" dirty="0"/>
          </a:p>
        </p:txBody>
      </p:sp>
    </p:spTree>
    <p:extLst>
      <p:ext uri="{BB962C8B-B14F-4D97-AF65-F5344CB8AC3E}">
        <p14:creationId xmlns:p14="http://schemas.microsoft.com/office/powerpoint/2010/main" val="558219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0/08/LevendGeborenenNL.png/1024px-LevendGeborenenN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77" y="307612"/>
            <a:ext cx="11091545" cy="68239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225083" y="122946"/>
            <a:ext cx="3418449" cy="461665"/>
          </a:xfrm>
          <a:prstGeom prst="rect">
            <a:avLst/>
          </a:prstGeom>
          <a:noFill/>
        </p:spPr>
        <p:txBody>
          <a:bodyPr wrap="square" rtlCol="0">
            <a:spAutoFit/>
          </a:bodyPr>
          <a:lstStyle/>
          <a:p>
            <a:r>
              <a:rPr lang="nl-NL" sz="2400" dirty="0" smtClean="0">
                <a:solidFill>
                  <a:srgbClr val="FF0000"/>
                </a:solidFill>
              </a:rPr>
              <a:t>Babyboom</a:t>
            </a:r>
            <a:endParaRPr lang="nl-NL" dirty="0">
              <a:solidFill>
                <a:srgbClr val="FF0000"/>
              </a:solidFill>
            </a:endParaRPr>
          </a:p>
        </p:txBody>
      </p:sp>
    </p:spTree>
    <p:extLst>
      <p:ext uri="{BB962C8B-B14F-4D97-AF65-F5344CB8AC3E}">
        <p14:creationId xmlns:p14="http://schemas.microsoft.com/office/powerpoint/2010/main" val="1771980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Sociaal-culturele veranderingsprocessen (vanaf +/- 1960): Nederland verandert van identiteit </a:t>
            </a:r>
            <a:endParaRPr lang="nl-NL" dirty="0"/>
          </a:p>
        </p:txBody>
      </p:sp>
      <p:sp>
        <p:nvSpPr>
          <p:cNvPr id="3" name="Tijdelijke aanduiding voor inhoud 2"/>
          <p:cNvSpPr>
            <a:spLocks noGrp="1"/>
          </p:cNvSpPr>
          <p:nvPr>
            <p:ph idx="1"/>
          </p:nvPr>
        </p:nvSpPr>
        <p:spPr>
          <a:xfrm>
            <a:off x="838200" y="2264897"/>
            <a:ext cx="9726637" cy="3912065"/>
          </a:xfrm>
        </p:spPr>
        <p:txBody>
          <a:bodyPr>
            <a:normAutofit fontScale="92500"/>
          </a:bodyPr>
          <a:lstStyle/>
          <a:p>
            <a:pPr marL="0" indent="0">
              <a:buNone/>
            </a:pPr>
            <a:r>
              <a:rPr lang="nl-NL" b="1" u="sng" dirty="0" smtClean="0"/>
              <a:t>Oorzaken: </a:t>
            </a:r>
          </a:p>
          <a:p>
            <a:r>
              <a:rPr lang="nl-NL" dirty="0" smtClean="0"/>
              <a:t>Welvaartsgroei</a:t>
            </a:r>
          </a:p>
          <a:p>
            <a:pPr lvl="1"/>
            <a:r>
              <a:rPr lang="nl-NL" dirty="0" smtClean="0"/>
              <a:t>Geld maakt meer mogelijk</a:t>
            </a:r>
          </a:p>
          <a:p>
            <a:r>
              <a:rPr lang="nl-NL" dirty="0" smtClean="0"/>
              <a:t>Ontkerkelijking</a:t>
            </a:r>
          </a:p>
          <a:p>
            <a:pPr lvl="1"/>
            <a:r>
              <a:rPr lang="nl-NL" dirty="0" smtClean="0"/>
              <a:t>Binding met zuil en bijbehorende sociale controle valt steeds meer weg. </a:t>
            </a:r>
          </a:p>
          <a:p>
            <a:r>
              <a:rPr lang="nl-NL" dirty="0" smtClean="0"/>
              <a:t>Betere opleidingen</a:t>
            </a:r>
          </a:p>
          <a:p>
            <a:pPr lvl="1"/>
            <a:r>
              <a:rPr lang="nl-NL" dirty="0" smtClean="0"/>
              <a:t>Meisjes en meer jongens (ook uit arbeidersmilieus) worden meer geschoold. </a:t>
            </a:r>
          </a:p>
          <a:p>
            <a:r>
              <a:rPr lang="nl-NL" dirty="0" smtClean="0"/>
              <a:t>Nieuwe communicatiemiddelen</a:t>
            </a:r>
          </a:p>
          <a:p>
            <a:pPr lvl="1"/>
            <a:r>
              <a:rPr lang="nl-NL" dirty="0" smtClean="0"/>
              <a:t>Komst van de televisie</a:t>
            </a:r>
          </a:p>
          <a:p>
            <a:pPr marL="0" indent="0">
              <a:buNone/>
            </a:pPr>
            <a:endParaRPr lang="nl-NL" dirty="0"/>
          </a:p>
        </p:txBody>
      </p:sp>
      <p:sp>
        <p:nvSpPr>
          <p:cNvPr id="4" name="Rechthoek 3"/>
          <p:cNvSpPr/>
          <p:nvPr/>
        </p:nvSpPr>
        <p:spPr>
          <a:xfrm>
            <a:off x="838200" y="1502459"/>
            <a:ext cx="6096000" cy="646331"/>
          </a:xfrm>
          <a:prstGeom prst="rect">
            <a:avLst/>
          </a:prstGeom>
        </p:spPr>
        <p:txBody>
          <a:bodyPr>
            <a:spAutoFit/>
          </a:bodyPr>
          <a:lstStyle/>
          <a:p>
            <a:r>
              <a:rPr lang="nl-NL" dirty="0" err="1">
                <a:hlinkClick r:id="rId2"/>
              </a:rPr>
              <a:t>Schooltv</a:t>
            </a:r>
            <a:r>
              <a:rPr lang="nl-NL" dirty="0">
                <a:hlinkClick r:id="rId2"/>
              </a:rPr>
              <a:t>: Cultuurgroepen in Nederland - Van hippies tot gastarbeiders</a:t>
            </a:r>
            <a:endParaRPr lang="nl-NL" dirty="0"/>
          </a:p>
        </p:txBody>
      </p:sp>
      <p:sp>
        <p:nvSpPr>
          <p:cNvPr id="5" name="Rechteraccolade 4"/>
          <p:cNvSpPr/>
          <p:nvPr/>
        </p:nvSpPr>
        <p:spPr>
          <a:xfrm>
            <a:off x="10234246" y="2356960"/>
            <a:ext cx="661181" cy="372793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nl-NL"/>
          </a:p>
        </p:txBody>
      </p:sp>
      <p:sp>
        <p:nvSpPr>
          <p:cNvPr id="6" name="Tekstvak 5"/>
          <p:cNvSpPr txBox="1"/>
          <p:nvPr/>
        </p:nvSpPr>
        <p:spPr>
          <a:xfrm>
            <a:off x="10952870" y="4036263"/>
            <a:ext cx="1162929" cy="1477328"/>
          </a:xfrm>
          <a:prstGeom prst="rect">
            <a:avLst/>
          </a:prstGeom>
          <a:noFill/>
        </p:spPr>
        <p:txBody>
          <a:bodyPr wrap="square" rtlCol="0">
            <a:spAutoFit/>
          </a:bodyPr>
          <a:lstStyle/>
          <a:p>
            <a:r>
              <a:rPr lang="nl-NL" b="1" dirty="0" smtClean="0">
                <a:solidFill>
                  <a:srgbClr val="FF0000"/>
                </a:solidFill>
              </a:rPr>
              <a:t>Ontzuiling</a:t>
            </a:r>
          </a:p>
          <a:p>
            <a:r>
              <a:rPr lang="nl-NL" dirty="0"/>
              <a:t>v</a:t>
            </a:r>
            <a:r>
              <a:rPr lang="nl-NL" dirty="0" smtClean="0"/>
              <a:t>an het sociale en politieke leven</a:t>
            </a:r>
            <a:endParaRPr lang="nl-NL" b="1" dirty="0">
              <a:solidFill>
                <a:srgbClr val="FF0000"/>
              </a:solidFill>
            </a:endParaRPr>
          </a:p>
        </p:txBody>
      </p:sp>
    </p:spTree>
    <p:extLst>
      <p:ext uri="{BB962C8B-B14F-4D97-AF65-F5344CB8AC3E}">
        <p14:creationId xmlns:p14="http://schemas.microsoft.com/office/powerpoint/2010/main" val="1335846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587828" y="156755"/>
            <a:ext cx="10794419" cy="5361584"/>
          </a:xfrm>
          <a:prstGeom prst="rect">
            <a:avLst/>
          </a:prstGeom>
        </p:spPr>
      </p:pic>
      <p:sp>
        <p:nvSpPr>
          <p:cNvPr id="5" name="Tekstvak 4"/>
          <p:cNvSpPr txBox="1"/>
          <p:nvPr/>
        </p:nvSpPr>
        <p:spPr>
          <a:xfrm>
            <a:off x="600891" y="5773783"/>
            <a:ext cx="4232366" cy="369332"/>
          </a:xfrm>
          <a:prstGeom prst="rect">
            <a:avLst/>
          </a:prstGeom>
          <a:noFill/>
        </p:spPr>
        <p:txBody>
          <a:bodyPr wrap="square" rtlCol="0">
            <a:spAutoFit/>
          </a:bodyPr>
          <a:lstStyle/>
          <a:p>
            <a:r>
              <a:rPr lang="nl-NL" dirty="0" smtClean="0"/>
              <a:t>Bron CBS</a:t>
            </a:r>
            <a:endParaRPr lang="nl-NL" dirty="0"/>
          </a:p>
        </p:txBody>
      </p:sp>
    </p:spTree>
    <p:extLst>
      <p:ext uri="{BB962C8B-B14F-4D97-AF65-F5344CB8AC3E}">
        <p14:creationId xmlns:p14="http://schemas.microsoft.com/office/powerpoint/2010/main" val="524223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Sociaal-culturele veranderingsprocessen (vanaf +/- 1960): Nederland verandert van identiteit </a:t>
            </a:r>
          </a:p>
        </p:txBody>
      </p:sp>
      <p:sp>
        <p:nvSpPr>
          <p:cNvPr id="3" name="Tijdelijke aanduiding voor inhoud 2"/>
          <p:cNvSpPr>
            <a:spLocks noGrp="1"/>
          </p:cNvSpPr>
          <p:nvPr>
            <p:ph idx="1"/>
          </p:nvPr>
        </p:nvSpPr>
        <p:spPr>
          <a:xfrm>
            <a:off x="838200" y="1825625"/>
            <a:ext cx="10515600" cy="4898732"/>
          </a:xfrm>
        </p:spPr>
        <p:txBody>
          <a:bodyPr>
            <a:normAutofit fontScale="92500" lnSpcReduction="20000"/>
          </a:bodyPr>
          <a:lstStyle/>
          <a:p>
            <a:pPr marL="0" indent="0">
              <a:buNone/>
            </a:pPr>
            <a:r>
              <a:rPr lang="nl-NL" b="1" u="sng" dirty="0" smtClean="0"/>
              <a:t>Gevolgen</a:t>
            </a:r>
          </a:p>
          <a:p>
            <a:pPr>
              <a:buFontTx/>
              <a:buChar char="-"/>
            </a:pPr>
            <a:r>
              <a:rPr lang="nl-NL" dirty="0" smtClean="0"/>
              <a:t>Opkomst nieuwe (ongebonden) omroepen</a:t>
            </a:r>
          </a:p>
          <a:p>
            <a:pPr lvl="1">
              <a:buFontTx/>
              <a:buChar char="-"/>
            </a:pPr>
            <a:r>
              <a:rPr lang="nl-NL" dirty="0" smtClean="0"/>
              <a:t>Voorbeeld: </a:t>
            </a:r>
            <a:r>
              <a:rPr lang="nl-NL" dirty="0"/>
              <a:t>R</a:t>
            </a:r>
            <a:r>
              <a:rPr lang="nl-NL" dirty="0" smtClean="0"/>
              <a:t>adio Veronica in 1960 (uitzenden vanaf een schip op de Noordzee) die popmuziek uitzond. </a:t>
            </a:r>
          </a:p>
          <a:p>
            <a:pPr>
              <a:buFontTx/>
              <a:buChar char="-"/>
            </a:pPr>
            <a:r>
              <a:rPr lang="nl-NL" dirty="0" smtClean="0"/>
              <a:t>Opkomst nieuwe (ongebonden) politieke partijen</a:t>
            </a:r>
          </a:p>
          <a:p>
            <a:pPr lvl="1">
              <a:buFontTx/>
              <a:buChar char="-"/>
            </a:pPr>
            <a:r>
              <a:rPr lang="nl-NL" dirty="0" smtClean="0"/>
              <a:t>D’66</a:t>
            </a:r>
          </a:p>
          <a:p>
            <a:pPr>
              <a:buFontTx/>
              <a:buChar char="-"/>
            </a:pPr>
            <a:r>
              <a:rPr lang="nl-NL" dirty="0" smtClean="0"/>
              <a:t>Opkomst van jeugdculturen (jongeren hadden meer geld en vrije tijd en konden zich daardoor makkelijker losmaken van hun ouders.)</a:t>
            </a:r>
          </a:p>
          <a:p>
            <a:pPr lvl="1">
              <a:buFontTx/>
              <a:buChar char="-"/>
            </a:pPr>
            <a:r>
              <a:rPr lang="nl-NL" dirty="0" smtClean="0"/>
              <a:t>Nozems (jaren ‘50)</a:t>
            </a:r>
          </a:p>
          <a:p>
            <a:pPr lvl="1">
              <a:buFontTx/>
              <a:buChar char="-"/>
            </a:pPr>
            <a:r>
              <a:rPr lang="nl-NL" dirty="0" smtClean="0"/>
              <a:t>Provo’s (jaren ‘60) = zijn maatschappijkritisch (bijv. op omgangsvormen, verhoudingen, politiek) </a:t>
            </a:r>
          </a:p>
          <a:p>
            <a:pPr lvl="1">
              <a:buFontTx/>
              <a:buChar char="-"/>
            </a:pPr>
            <a:r>
              <a:rPr lang="nl-NL" dirty="0" smtClean="0"/>
              <a:t>Hippies (jaren ’60/’70) = escapisme en ook maatschappijkritisch (bijv. milieu) </a:t>
            </a:r>
          </a:p>
          <a:p>
            <a:pPr>
              <a:buFontTx/>
              <a:buChar char="-"/>
            </a:pPr>
            <a:r>
              <a:rPr lang="nl-NL" dirty="0" smtClean="0"/>
              <a:t>Opkomst emancipatie van de vrouw</a:t>
            </a:r>
          </a:p>
          <a:p>
            <a:pPr lvl="1">
              <a:buFontTx/>
              <a:buChar char="-"/>
            </a:pPr>
            <a:r>
              <a:rPr lang="nl-NL" dirty="0" smtClean="0"/>
              <a:t>1956 afschaffing wettelijke </a:t>
            </a:r>
            <a:r>
              <a:rPr lang="nl-NL" b="1" dirty="0" smtClean="0">
                <a:solidFill>
                  <a:srgbClr val="FF0000"/>
                </a:solidFill>
              </a:rPr>
              <a:t>handelingsonbekwaamheid</a:t>
            </a:r>
            <a:r>
              <a:rPr lang="nl-NL" dirty="0" smtClean="0"/>
              <a:t> van vrouwen</a:t>
            </a:r>
          </a:p>
          <a:p>
            <a:pPr lvl="1">
              <a:buFontTx/>
              <a:buChar char="-"/>
            </a:pPr>
            <a:r>
              <a:rPr lang="nl-NL" dirty="0" smtClean="0"/>
              <a:t>Ontstaan </a:t>
            </a:r>
            <a:r>
              <a:rPr lang="nl-NL" b="1" dirty="0" smtClean="0">
                <a:solidFill>
                  <a:srgbClr val="FF0000"/>
                </a:solidFill>
              </a:rPr>
              <a:t>Tweede Feministische Golf </a:t>
            </a:r>
            <a:r>
              <a:rPr lang="nl-NL" dirty="0" smtClean="0"/>
              <a:t>(Man Vrouw Maatschappij, Dolle </a:t>
            </a:r>
            <a:r>
              <a:rPr lang="nl-NL" dirty="0"/>
              <a:t>M</a:t>
            </a:r>
            <a:r>
              <a:rPr lang="nl-NL" dirty="0" smtClean="0"/>
              <a:t>ina)</a:t>
            </a:r>
            <a:endParaRPr lang="nl-NL" dirty="0"/>
          </a:p>
        </p:txBody>
      </p:sp>
      <p:sp>
        <p:nvSpPr>
          <p:cNvPr id="4" name="Rechthoek 3"/>
          <p:cNvSpPr/>
          <p:nvPr/>
        </p:nvSpPr>
        <p:spPr>
          <a:xfrm>
            <a:off x="2205748" y="3427213"/>
            <a:ext cx="5163914" cy="369332"/>
          </a:xfrm>
          <a:prstGeom prst="rect">
            <a:avLst/>
          </a:prstGeom>
        </p:spPr>
        <p:txBody>
          <a:bodyPr wrap="none">
            <a:spAutoFit/>
          </a:bodyPr>
          <a:lstStyle/>
          <a:p>
            <a:r>
              <a:rPr lang="nl-NL" dirty="0">
                <a:hlinkClick r:id="rId2"/>
              </a:rPr>
              <a:t>D66 </a:t>
            </a:r>
            <a:r>
              <a:rPr lang="nl-NL" dirty="0" err="1">
                <a:hlinkClick r:id="rId2"/>
              </a:rPr>
              <a:t>Campagne-spot</a:t>
            </a:r>
            <a:r>
              <a:rPr lang="nl-NL" dirty="0">
                <a:hlinkClick r:id="rId2"/>
              </a:rPr>
              <a:t> Hans van Mierlo 1967 - YouTube</a:t>
            </a:r>
            <a:endParaRPr lang="nl-NL" dirty="0"/>
          </a:p>
        </p:txBody>
      </p:sp>
      <p:sp>
        <p:nvSpPr>
          <p:cNvPr id="5" name="Rechthoek 4"/>
          <p:cNvSpPr/>
          <p:nvPr/>
        </p:nvSpPr>
        <p:spPr>
          <a:xfrm>
            <a:off x="6096000" y="5635842"/>
            <a:ext cx="5147371" cy="369332"/>
          </a:xfrm>
          <a:prstGeom prst="rect">
            <a:avLst/>
          </a:prstGeom>
        </p:spPr>
        <p:txBody>
          <a:bodyPr wrap="none">
            <a:spAutoFit/>
          </a:bodyPr>
          <a:lstStyle/>
          <a:p>
            <a:r>
              <a:rPr lang="nl-NL" dirty="0">
                <a:hlinkClick r:id="rId3"/>
              </a:rPr>
              <a:t>Vrouwen tot 1956 handelingsonbekwaam | Historiek</a:t>
            </a:r>
            <a:endParaRPr lang="nl-NL" dirty="0"/>
          </a:p>
        </p:txBody>
      </p:sp>
    </p:spTree>
    <p:extLst>
      <p:ext uri="{BB962C8B-B14F-4D97-AF65-F5344CB8AC3E}">
        <p14:creationId xmlns:p14="http://schemas.microsoft.com/office/powerpoint/2010/main" val="913959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censie Rebel Without a Cause - De Filmrecens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07" y="106751"/>
            <a:ext cx="4500832" cy="6751249"/>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357439" y="923165"/>
            <a:ext cx="4825232" cy="369332"/>
          </a:xfrm>
          <a:prstGeom prst="rect">
            <a:avLst/>
          </a:prstGeom>
        </p:spPr>
        <p:txBody>
          <a:bodyPr wrap="none">
            <a:spAutoFit/>
          </a:bodyPr>
          <a:lstStyle/>
          <a:p>
            <a:r>
              <a:rPr lang="en-US" dirty="0">
                <a:hlinkClick r:id="rId3"/>
              </a:rPr>
              <a:t>Rebel Without A Cause: Modern Trailer - YouTube</a:t>
            </a:r>
            <a:endParaRPr lang="nl-NL" dirty="0"/>
          </a:p>
        </p:txBody>
      </p:sp>
      <p:sp>
        <p:nvSpPr>
          <p:cNvPr id="5" name="Titel 4"/>
          <p:cNvSpPr>
            <a:spLocks noGrp="1"/>
          </p:cNvSpPr>
          <p:nvPr>
            <p:ph type="title"/>
          </p:nvPr>
        </p:nvSpPr>
        <p:spPr/>
        <p:txBody>
          <a:bodyPr/>
          <a:lstStyle/>
          <a:p>
            <a:endParaRPr lang="nl-NL" dirty="0"/>
          </a:p>
        </p:txBody>
      </p:sp>
      <p:sp>
        <p:nvSpPr>
          <p:cNvPr id="6" name="Tijdelijke aanduiding voor inhoud 5"/>
          <p:cNvSpPr>
            <a:spLocks noGrp="1"/>
          </p:cNvSpPr>
          <p:nvPr>
            <p:ph sz="half" idx="1"/>
          </p:nvPr>
        </p:nvSpPr>
        <p:spPr/>
        <p:txBody>
          <a:bodyPr/>
          <a:lstStyle/>
          <a:p>
            <a:endParaRPr lang="nl-NL" dirty="0"/>
          </a:p>
        </p:txBody>
      </p:sp>
      <p:sp>
        <p:nvSpPr>
          <p:cNvPr id="7" name="Tijdelijke aanduiding voor inhoud 6"/>
          <p:cNvSpPr>
            <a:spLocks noGrp="1"/>
          </p:cNvSpPr>
          <p:nvPr>
            <p:ph sz="half" idx="2"/>
          </p:nvPr>
        </p:nvSpPr>
        <p:spPr/>
        <p:txBody>
          <a:bodyPr/>
          <a:lstStyle/>
          <a:p>
            <a:r>
              <a:rPr lang="nl-NL" dirty="0" smtClean="0"/>
              <a:t>Klassieker uit 1955</a:t>
            </a:r>
          </a:p>
          <a:p>
            <a:r>
              <a:rPr lang="nl-NL" dirty="0" smtClean="0"/>
              <a:t>Heeft veel culturele betekenis gehad: sprak veel jongeren aan. </a:t>
            </a:r>
          </a:p>
          <a:p>
            <a:r>
              <a:rPr lang="nl-NL" dirty="0" smtClean="0"/>
              <a:t>Film is in de VS opgenomen in het National Film </a:t>
            </a:r>
            <a:r>
              <a:rPr lang="nl-NL" dirty="0" err="1" smtClean="0"/>
              <a:t>Registry</a:t>
            </a:r>
            <a:r>
              <a:rPr lang="nl-NL" dirty="0" smtClean="0"/>
              <a:t> </a:t>
            </a:r>
            <a:r>
              <a:rPr lang="nl-NL" sz="2000" i="1" dirty="0" smtClean="0"/>
              <a:t>(onder wetgeving bepaald door het Amerikaanse congres) </a:t>
            </a:r>
            <a:r>
              <a:rPr lang="nl-NL" dirty="0" smtClean="0"/>
              <a:t>als film met een hoge culturele, historische en esthetische waarde. </a:t>
            </a:r>
            <a:endParaRPr lang="nl-NL" dirty="0"/>
          </a:p>
        </p:txBody>
      </p:sp>
    </p:spTree>
    <p:extLst>
      <p:ext uri="{BB962C8B-B14F-4D97-AF65-F5344CB8AC3E}">
        <p14:creationId xmlns:p14="http://schemas.microsoft.com/office/powerpoint/2010/main" val="2511769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V</a:t>
            </a:r>
            <a:r>
              <a:rPr lang="nl-NL" dirty="0" smtClean="0"/>
              <a:t>ergelijking</a:t>
            </a:r>
            <a:endParaRPr lang="nl-NL" dirty="0"/>
          </a:p>
        </p:txBody>
      </p:sp>
      <p:sp>
        <p:nvSpPr>
          <p:cNvPr id="5" name="Tijdelijke aanduiding voor tekst 4"/>
          <p:cNvSpPr>
            <a:spLocks noGrp="1"/>
          </p:cNvSpPr>
          <p:nvPr>
            <p:ph type="body" idx="1"/>
          </p:nvPr>
        </p:nvSpPr>
        <p:spPr/>
        <p:txBody>
          <a:bodyPr/>
          <a:lstStyle/>
          <a:p>
            <a:r>
              <a:rPr lang="nl-NL" dirty="0" smtClean="0"/>
              <a:t>Verzuild Nederland</a:t>
            </a:r>
            <a:endParaRPr lang="nl-NL" dirty="0"/>
          </a:p>
        </p:txBody>
      </p:sp>
      <p:sp>
        <p:nvSpPr>
          <p:cNvPr id="6" name="Tijdelijke aanduiding voor inhoud 5"/>
          <p:cNvSpPr>
            <a:spLocks noGrp="1"/>
          </p:cNvSpPr>
          <p:nvPr>
            <p:ph sz="half" idx="2"/>
          </p:nvPr>
        </p:nvSpPr>
        <p:spPr/>
        <p:txBody>
          <a:bodyPr/>
          <a:lstStyle/>
          <a:p>
            <a:r>
              <a:rPr lang="nl-NL" dirty="0" smtClean="0"/>
              <a:t>Sterke gezagsverhoudingen</a:t>
            </a:r>
          </a:p>
          <a:p>
            <a:pPr lvl="1"/>
            <a:r>
              <a:rPr lang="nl-NL" dirty="0" smtClean="0"/>
              <a:t>Bijv.: vader hoofd van het gezin</a:t>
            </a:r>
          </a:p>
          <a:p>
            <a:r>
              <a:rPr lang="nl-NL" dirty="0" smtClean="0"/>
              <a:t>Iedereen leefde ‘verzuild’: alles </a:t>
            </a:r>
            <a:r>
              <a:rPr lang="nl-NL" sz="2000" i="1" dirty="0" smtClean="0"/>
              <a:t>(van ziekenhuis, onderwijs, sport, verzekeringen, omroepen) </a:t>
            </a:r>
            <a:r>
              <a:rPr lang="nl-NL" dirty="0" smtClean="0"/>
              <a:t>was geregeld binnen de eigen zuil (katholiek, protestants, socialistisch)</a:t>
            </a:r>
          </a:p>
          <a:p>
            <a:r>
              <a:rPr lang="nl-NL" dirty="0" smtClean="0"/>
              <a:t>Veel sociale controle</a:t>
            </a:r>
            <a:endParaRPr lang="nl-NL" dirty="0"/>
          </a:p>
        </p:txBody>
      </p:sp>
      <p:sp>
        <p:nvSpPr>
          <p:cNvPr id="7" name="Tijdelijke aanduiding voor tekst 6"/>
          <p:cNvSpPr>
            <a:spLocks noGrp="1"/>
          </p:cNvSpPr>
          <p:nvPr>
            <p:ph type="body" sz="quarter" idx="3"/>
          </p:nvPr>
        </p:nvSpPr>
        <p:spPr/>
        <p:txBody>
          <a:bodyPr/>
          <a:lstStyle/>
          <a:p>
            <a:r>
              <a:rPr lang="nl-NL" dirty="0" smtClean="0"/>
              <a:t>Ontzuild (ontzuilend) Nederland</a:t>
            </a:r>
            <a:endParaRPr lang="nl-NL" dirty="0"/>
          </a:p>
        </p:txBody>
      </p:sp>
      <p:sp>
        <p:nvSpPr>
          <p:cNvPr id="8" name="Tijdelijke aanduiding voor inhoud 7"/>
          <p:cNvSpPr>
            <a:spLocks noGrp="1"/>
          </p:cNvSpPr>
          <p:nvPr>
            <p:ph sz="quarter" idx="4"/>
          </p:nvPr>
        </p:nvSpPr>
        <p:spPr/>
        <p:txBody>
          <a:bodyPr>
            <a:normAutofit fontScale="92500" lnSpcReduction="10000"/>
          </a:bodyPr>
          <a:lstStyle/>
          <a:p>
            <a:r>
              <a:rPr lang="nl-NL" dirty="0" smtClean="0"/>
              <a:t>Afbrokkelende gezagsverhoudingen; gezag wordt uitgedaagd. </a:t>
            </a:r>
          </a:p>
          <a:p>
            <a:r>
              <a:rPr lang="nl-NL" dirty="0" smtClean="0"/>
              <a:t>Opkomst nieuwe (ongebonden) omroepen &amp; politieke partijen. </a:t>
            </a:r>
          </a:p>
          <a:p>
            <a:r>
              <a:rPr lang="nl-NL" dirty="0" smtClean="0"/>
              <a:t>Opkomst maatschappijkritiek van ‘ongehoorde’ groepen: jongeren &amp; vrouwen. </a:t>
            </a:r>
            <a:endParaRPr lang="nl-NL" dirty="0"/>
          </a:p>
          <a:p>
            <a:r>
              <a:rPr lang="nl-NL" dirty="0" smtClean="0"/>
              <a:t>Meer individualistisch, minder sociale controle</a:t>
            </a:r>
            <a:endParaRPr lang="nl-NL" dirty="0"/>
          </a:p>
        </p:txBody>
      </p:sp>
    </p:spTree>
    <p:extLst>
      <p:ext uri="{BB962C8B-B14F-4D97-AF65-F5344CB8AC3E}">
        <p14:creationId xmlns:p14="http://schemas.microsoft.com/office/powerpoint/2010/main" val="3171676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Hoofdvraag: </a:t>
            </a:r>
            <a:endParaRPr lang="nl-NL" dirty="0"/>
          </a:p>
        </p:txBody>
      </p:sp>
      <p:sp>
        <p:nvSpPr>
          <p:cNvPr id="3" name="Tijdelijke aanduiding voor inhoud 2"/>
          <p:cNvSpPr>
            <a:spLocks noGrp="1"/>
          </p:cNvSpPr>
          <p:nvPr>
            <p:ph idx="1"/>
          </p:nvPr>
        </p:nvSpPr>
        <p:spPr>
          <a:xfrm>
            <a:off x="655320" y="1485990"/>
            <a:ext cx="10515600" cy="4914809"/>
          </a:xfrm>
        </p:spPr>
        <p:txBody>
          <a:bodyPr>
            <a:normAutofit fontScale="92500" lnSpcReduction="10000"/>
          </a:bodyPr>
          <a:lstStyle/>
          <a:p>
            <a:pPr marL="0" indent="0">
              <a:buNone/>
            </a:pPr>
            <a:r>
              <a:rPr lang="nl-NL" i="1" dirty="0"/>
              <a:t>Waardoor veranderden de maatschappelijke verhoudingen in Nederland van 1948 tot 1978</a:t>
            </a:r>
            <a:r>
              <a:rPr lang="nl-NL" i="1" dirty="0" smtClean="0"/>
              <a:t>?</a:t>
            </a:r>
          </a:p>
          <a:p>
            <a:pPr marL="0" indent="0">
              <a:buNone/>
            </a:pPr>
            <a:endParaRPr lang="nl-NL" dirty="0"/>
          </a:p>
          <a:p>
            <a:pPr marL="0" indent="0">
              <a:buNone/>
            </a:pPr>
            <a:r>
              <a:rPr lang="nl-NL" dirty="0" smtClean="0"/>
              <a:t>Bijbehorende ka’s: </a:t>
            </a:r>
          </a:p>
          <a:p>
            <a:pPr marL="0" indent="0">
              <a:buNone/>
            </a:pPr>
            <a:r>
              <a:rPr lang="nl-NL" b="1" dirty="0"/>
              <a:t>45</a:t>
            </a:r>
            <a:r>
              <a:rPr lang="nl-NL" dirty="0"/>
              <a:t> De verdeling van de wereld in twee ideologische blokken in de greep van een wapenwedloop en de daaruit voortvloeiende dreiging van een atoomoorlog</a:t>
            </a:r>
            <a:br>
              <a:rPr lang="nl-NL" dirty="0"/>
            </a:br>
            <a:r>
              <a:rPr lang="nl-NL" b="1" dirty="0" smtClean="0"/>
              <a:t>46</a:t>
            </a:r>
            <a:r>
              <a:rPr lang="nl-NL" dirty="0"/>
              <a:t> De dekolonisatie die een eind maakte aan de westerse hegemonie in de </a:t>
            </a:r>
            <a:r>
              <a:rPr lang="nl-NL" dirty="0" smtClean="0"/>
              <a:t>wereld</a:t>
            </a:r>
          </a:p>
          <a:p>
            <a:pPr marL="0" indent="0">
              <a:buNone/>
            </a:pPr>
            <a:r>
              <a:rPr lang="nl-NL" b="1" dirty="0" smtClean="0"/>
              <a:t>47</a:t>
            </a:r>
            <a:r>
              <a:rPr lang="nl-NL" dirty="0"/>
              <a:t> De eenwording van Europa</a:t>
            </a:r>
            <a:br>
              <a:rPr lang="nl-NL" dirty="0"/>
            </a:br>
            <a:r>
              <a:rPr lang="nl-NL" b="1" dirty="0" smtClean="0"/>
              <a:t>48</a:t>
            </a:r>
            <a:r>
              <a:rPr lang="nl-NL" dirty="0"/>
              <a:t> De toenemende westerse welvaart die vanaf de jaren 60 van de 20e eeuw aanleiding gaf tot ingrijpende sociaal-culturele </a:t>
            </a:r>
            <a:r>
              <a:rPr lang="nl-NL" dirty="0" smtClean="0"/>
              <a:t>veranderingsprocessen</a:t>
            </a:r>
          </a:p>
          <a:p>
            <a:pPr marL="0" indent="0">
              <a:buNone/>
            </a:pPr>
            <a:r>
              <a:rPr lang="nl-NL" b="1" dirty="0" smtClean="0"/>
              <a:t>49</a:t>
            </a:r>
            <a:r>
              <a:rPr lang="nl-NL" dirty="0"/>
              <a:t> De ontwikkeling van pluriforme en multiculturele samenlevingen</a:t>
            </a:r>
          </a:p>
        </p:txBody>
      </p:sp>
    </p:spTree>
    <p:extLst>
      <p:ext uri="{BB962C8B-B14F-4D97-AF65-F5344CB8AC3E}">
        <p14:creationId xmlns:p14="http://schemas.microsoft.com/office/powerpoint/2010/main" val="855883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smtClean="0"/>
              <a:t>Door anticonceptie wordt de positie van de vrouw anders in de maatschappij: </a:t>
            </a:r>
            <a:endParaRPr lang="nl-NL" dirty="0"/>
          </a:p>
        </p:txBody>
      </p:sp>
      <p:sp>
        <p:nvSpPr>
          <p:cNvPr id="8" name="Tijdelijke aanduiding voor inhoud 7"/>
          <p:cNvSpPr>
            <a:spLocks noGrp="1"/>
          </p:cNvSpPr>
          <p:nvPr>
            <p:ph idx="1"/>
          </p:nvPr>
        </p:nvSpPr>
        <p:spPr/>
        <p:txBody>
          <a:bodyPr>
            <a:normAutofit lnSpcReduction="10000"/>
          </a:bodyPr>
          <a:lstStyle/>
          <a:p>
            <a:pPr marL="0" indent="0">
              <a:buNone/>
            </a:pPr>
            <a:r>
              <a:rPr lang="nl-NL" dirty="0" smtClean="0"/>
              <a:t>Door Oss heel de wereld aan de pil: </a:t>
            </a:r>
            <a:r>
              <a:rPr lang="nl-NL" dirty="0">
                <a:hlinkClick r:id="rId2"/>
              </a:rPr>
              <a:t>Organon is terug - YouTube</a:t>
            </a:r>
            <a:endParaRPr lang="nl-NL" dirty="0" smtClean="0"/>
          </a:p>
          <a:p>
            <a:pPr marL="0" indent="0">
              <a:buNone/>
            </a:pPr>
            <a:endParaRPr lang="nl-NL" dirty="0"/>
          </a:p>
          <a:p>
            <a:pPr marL="0" indent="0">
              <a:buNone/>
            </a:pPr>
            <a:r>
              <a:rPr lang="nl-NL" dirty="0" smtClean="0"/>
              <a:t>Kijk dit filmpje: </a:t>
            </a:r>
          </a:p>
          <a:p>
            <a:pPr marL="0" indent="0">
              <a:buNone/>
            </a:pPr>
            <a:r>
              <a:rPr lang="nl-NL" dirty="0" err="1">
                <a:hlinkClick r:id="rId3"/>
              </a:rPr>
              <a:t>Bekkers</a:t>
            </a:r>
            <a:r>
              <a:rPr lang="nl-NL" dirty="0">
                <a:hlinkClick r:id="rId3"/>
              </a:rPr>
              <a:t>’ revolutie | Wierook, wijwater &amp; worstenbrood (wierookwijwaterenworstenbrood.nl</a:t>
            </a:r>
            <a:r>
              <a:rPr lang="nl-NL" dirty="0" smtClean="0">
                <a:hlinkClick r:id="rId3"/>
              </a:rPr>
              <a:t>)</a:t>
            </a:r>
            <a:endParaRPr lang="nl-NL" dirty="0" smtClean="0"/>
          </a:p>
          <a:p>
            <a:pPr marL="0" indent="0">
              <a:buNone/>
            </a:pPr>
            <a:endParaRPr lang="nl-NL" dirty="0"/>
          </a:p>
          <a:p>
            <a:pPr marL="0" indent="0">
              <a:buNone/>
            </a:pPr>
            <a:r>
              <a:rPr lang="nl-NL" dirty="0" smtClean="0"/>
              <a:t>1) Deze toespraak past bij de maatschappelijke veranderingen van de jaren ’60. Leg uit waarom. </a:t>
            </a:r>
          </a:p>
          <a:p>
            <a:pPr marL="0" indent="0">
              <a:buNone/>
            </a:pPr>
            <a:r>
              <a:rPr lang="nl-NL" dirty="0" smtClean="0"/>
              <a:t>2) Deze toespraak kon binnen de katholieke zuil tot meer ontzuiling leiden. Leg uit waarom. </a:t>
            </a:r>
          </a:p>
        </p:txBody>
      </p:sp>
    </p:spTree>
    <p:extLst>
      <p:ext uri="{BB962C8B-B14F-4D97-AF65-F5344CB8AC3E}">
        <p14:creationId xmlns:p14="http://schemas.microsoft.com/office/powerpoint/2010/main" val="1257605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Nederland kiest een kant: </a:t>
            </a:r>
            <a:endParaRPr lang="nl-NL" dirty="0"/>
          </a:p>
        </p:txBody>
      </p:sp>
      <p:sp>
        <p:nvSpPr>
          <p:cNvPr id="5" name="Tijdelijke aanduiding voor tekst 4"/>
          <p:cNvSpPr>
            <a:spLocks noGrp="1"/>
          </p:cNvSpPr>
          <p:nvPr>
            <p:ph type="body" idx="1"/>
          </p:nvPr>
        </p:nvSpPr>
        <p:spPr/>
        <p:txBody>
          <a:bodyPr/>
          <a:lstStyle/>
          <a:p>
            <a:r>
              <a:rPr lang="nl-NL" dirty="0" smtClean="0"/>
              <a:t>Voor 1940</a:t>
            </a:r>
            <a:endParaRPr lang="nl-NL" dirty="0"/>
          </a:p>
        </p:txBody>
      </p:sp>
      <p:sp>
        <p:nvSpPr>
          <p:cNvPr id="6" name="Tijdelijke aanduiding voor inhoud 5"/>
          <p:cNvSpPr>
            <a:spLocks noGrp="1"/>
          </p:cNvSpPr>
          <p:nvPr>
            <p:ph sz="half" idx="2"/>
          </p:nvPr>
        </p:nvSpPr>
        <p:spPr/>
        <p:txBody>
          <a:bodyPr/>
          <a:lstStyle/>
          <a:p>
            <a:r>
              <a:rPr lang="nl-NL" i="1" dirty="0" smtClean="0"/>
              <a:t>Neutraliteitspolitiek</a:t>
            </a:r>
            <a:r>
              <a:rPr lang="nl-NL" dirty="0" smtClean="0"/>
              <a:t> (neutraal in WOI, neutraal in aanvang bij WOII, maar door Duitse bezetting in oorlog betrokken. </a:t>
            </a:r>
            <a:endParaRPr lang="nl-NL" dirty="0"/>
          </a:p>
        </p:txBody>
      </p:sp>
      <p:sp>
        <p:nvSpPr>
          <p:cNvPr id="7" name="Tijdelijke aanduiding voor tekst 6"/>
          <p:cNvSpPr>
            <a:spLocks noGrp="1"/>
          </p:cNvSpPr>
          <p:nvPr>
            <p:ph type="body" sz="quarter" idx="3"/>
          </p:nvPr>
        </p:nvSpPr>
        <p:spPr/>
        <p:txBody>
          <a:bodyPr/>
          <a:lstStyle/>
          <a:p>
            <a:r>
              <a:rPr lang="nl-NL" dirty="0" smtClean="0"/>
              <a:t>Na 1945</a:t>
            </a:r>
            <a:endParaRPr lang="nl-NL" dirty="0"/>
          </a:p>
        </p:txBody>
      </p:sp>
      <p:sp>
        <p:nvSpPr>
          <p:cNvPr id="8" name="Tijdelijke aanduiding voor inhoud 7"/>
          <p:cNvSpPr>
            <a:spLocks noGrp="1"/>
          </p:cNvSpPr>
          <p:nvPr>
            <p:ph sz="quarter" idx="4"/>
          </p:nvPr>
        </p:nvSpPr>
        <p:spPr/>
        <p:txBody>
          <a:bodyPr/>
          <a:lstStyle/>
          <a:p>
            <a:r>
              <a:rPr lang="nl-NL" dirty="0" smtClean="0"/>
              <a:t>Nederland in invloedsfeer van de VS; Nederland bemoeit zich in wereldpolitiek</a:t>
            </a:r>
          </a:p>
          <a:p>
            <a:pPr lvl="1"/>
            <a:r>
              <a:rPr lang="nl-NL" dirty="0" smtClean="0"/>
              <a:t>Ontvanger van </a:t>
            </a:r>
            <a:r>
              <a:rPr lang="nl-NL" b="1" dirty="0" smtClean="0">
                <a:solidFill>
                  <a:srgbClr val="FF0000"/>
                </a:solidFill>
              </a:rPr>
              <a:t>Marshallhulp </a:t>
            </a:r>
            <a:r>
              <a:rPr lang="nl-NL" dirty="0" smtClean="0"/>
              <a:t>voor </a:t>
            </a:r>
            <a:r>
              <a:rPr lang="nl-NL" b="1" dirty="0" smtClean="0">
                <a:solidFill>
                  <a:srgbClr val="FF0000"/>
                </a:solidFill>
              </a:rPr>
              <a:t>wederopbouw</a:t>
            </a:r>
          </a:p>
          <a:p>
            <a:pPr lvl="1"/>
            <a:r>
              <a:rPr lang="nl-NL" dirty="0" smtClean="0"/>
              <a:t>Lid van de </a:t>
            </a:r>
            <a:r>
              <a:rPr lang="nl-NL" b="1" dirty="0" smtClean="0">
                <a:solidFill>
                  <a:srgbClr val="FF0000"/>
                </a:solidFill>
              </a:rPr>
              <a:t>NAVO</a:t>
            </a:r>
          </a:p>
          <a:p>
            <a:pPr lvl="1"/>
            <a:r>
              <a:rPr lang="nl-NL" dirty="0" smtClean="0"/>
              <a:t>Lid van </a:t>
            </a:r>
            <a:r>
              <a:rPr lang="nl-NL" b="1" dirty="0" smtClean="0">
                <a:solidFill>
                  <a:srgbClr val="FF0000"/>
                </a:solidFill>
              </a:rPr>
              <a:t>EGKS</a:t>
            </a:r>
            <a:r>
              <a:rPr lang="nl-NL" dirty="0" smtClean="0"/>
              <a:t> (supranationaal)</a:t>
            </a:r>
          </a:p>
          <a:p>
            <a:pPr lvl="2"/>
            <a:r>
              <a:rPr lang="nl-NL" dirty="0" smtClean="0"/>
              <a:t>Een van de oprichters van de EEG (Europese Economische Gemeenschap) </a:t>
            </a:r>
            <a:endParaRPr lang="nl-NL" dirty="0"/>
          </a:p>
        </p:txBody>
      </p:sp>
      <p:sp>
        <p:nvSpPr>
          <p:cNvPr id="10" name="Rechthoek 9"/>
          <p:cNvSpPr/>
          <p:nvPr/>
        </p:nvSpPr>
        <p:spPr>
          <a:xfrm>
            <a:off x="6714308" y="6189663"/>
            <a:ext cx="5185953" cy="646331"/>
          </a:xfrm>
          <a:prstGeom prst="rect">
            <a:avLst/>
          </a:prstGeom>
        </p:spPr>
        <p:txBody>
          <a:bodyPr wrap="square">
            <a:spAutoFit/>
          </a:bodyPr>
          <a:lstStyle/>
          <a:p>
            <a:r>
              <a:rPr lang="nl-NL" dirty="0" err="1" smtClean="0">
                <a:hlinkClick r:id="rId2"/>
              </a:rPr>
              <a:t>Schooltv</a:t>
            </a:r>
            <a:r>
              <a:rPr lang="nl-NL" dirty="0" smtClean="0">
                <a:hlinkClick r:id="rId2"/>
              </a:rPr>
              <a:t>: Andere Tijden in de klas - Welkom in de Europese Unie</a:t>
            </a:r>
            <a:r>
              <a:rPr lang="nl-NL" dirty="0" smtClean="0"/>
              <a:t> (8:01)</a:t>
            </a:r>
            <a:endParaRPr lang="nl-NL" dirty="0"/>
          </a:p>
        </p:txBody>
      </p:sp>
    </p:spTree>
    <p:extLst>
      <p:ext uri="{BB962C8B-B14F-4D97-AF65-F5344CB8AC3E}">
        <p14:creationId xmlns:p14="http://schemas.microsoft.com/office/powerpoint/2010/main" val="3265524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Nederland in de wederopbouw 1945 - 1960, opbouw van een welvaartsstaat: </a:t>
            </a:r>
            <a:endParaRPr lang="nl-NL" dirty="0"/>
          </a:p>
        </p:txBody>
      </p:sp>
      <p:sp>
        <p:nvSpPr>
          <p:cNvPr id="7" name="Tijdelijke aanduiding voor inhoud 6"/>
          <p:cNvSpPr>
            <a:spLocks noGrp="1"/>
          </p:cNvSpPr>
          <p:nvPr>
            <p:ph idx="1"/>
          </p:nvPr>
        </p:nvSpPr>
        <p:spPr/>
        <p:txBody>
          <a:bodyPr>
            <a:normAutofit/>
          </a:bodyPr>
          <a:lstStyle/>
          <a:p>
            <a:pPr marL="0" indent="0">
              <a:buNone/>
            </a:pPr>
            <a:r>
              <a:rPr lang="nl-NL" b="1" dirty="0" smtClean="0">
                <a:solidFill>
                  <a:srgbClr val="FF0000"/>
                </a:solidFill>
              </a:rPr>
              <a:t>Rooms-rode regering </a:t>
            </a:r>
            <a:r>
              <a:rPr lang="nl-NL" sz="2000" i="1" dirty="0" smtClean="0"/>
              <a:t>(coalitie tussen PvdA &amp; KVP (nu opgegaan in CDA)</a:t>
            </a:r>
            <a:r>
              <a:rPr lang="nl-NL" dirty="0" smtClean="0"/>
              <a:t> aan de macht en ging uit van ‘</a:t>
            </a:r>
            <a:r>
              <a:rPr lang="nl-NL" b="1" dirty="0" smtClean="0">
                <a:solidFill>
                  <a:srgbClr val="FF0000"/>
                </a:solidFill>
              </a:rPr>
              <a:t>maakbare samenleving</a:t>
            </a:r>
            <a:r>
              <a:rPr lang="nl-NL" dirty="0" smtClean="0"/>
              <a:t>’ = </a:t>
            </a:r>
            <a:r>
              <a:rPr lang="nl-NL" i="1" dirty="0" smtClean="0"/>
              <a:t>regering kan economie sturen en een betere samenleving creëren met meer gelijkheid. </a:t>
            </a:r>
          </a:p>
          <a:p>
            <a:pPr marL="0" indent="0">
              <a:buNone/>
            </a:pPr>
            <a:r>
              <a:rPr lang="nl-NL" dirty="0" smtClean="0"/>
              <a:t>Oorzaken van opbouw van welvaart: </a:t>
            </a:r>
          </a:p>
          <a:p>
            <a:pPr marL="0" indent="0">
              <a:buNone/>
            </a:pPr>
            <a:r>
              <a:rPr lang="nl-NL" dirty="0" smtClean="0">
                <a:solidFill>
                  <a:srgbClr val="FF0000"/>
                </a:solidFill>
              </a:rPr>
              <a:t>1.</a:t>
            </a:r>
            <a:r>
              <a:rPr lang="nl-NL" b="1" dirty="0" smtClean="0">
                <a:solidFill>
                  <a:srgbClr val="FF0000"/>
                </a:solidFill>
              </a:rPr>
              <a:t> Geleide loonpolitiek </a:t>
            </a:r>
            <a:r>
              <a:rPr lang="nl-NL" dirty="0" smtClean="0"/>
              <a:t>= lonen verplicht laag van iedereen. </a:t>
            </a:r>
          </a:p>
          <a:p>
            <a:pPr lvl="1">
              <a:buFontTx/>
              <a:buChar char="-"/>
            </a:pPr>
            <a:r>
              <a:rPr lang="nl-NL" dirty="0" smtClean="0"/>
              <a:t>2 voordelen: </a:t>
            </a:r>
          </a:p>
          <a:p>
            <a:pPr lvl="2">
              <a:buFontTx/>
              <a:buChar char="-"/>
            </a:pPr>
            <a:r>
              <a:rPr lang="nl-NL" dirty="0" smtClean="0"/>
              <a:t>1) door lage lonen kon een werkgever meer werknemers in dienst nemen </a:t>
            </a:r>
            <a:r>
              <a:rPr lang="nl-NL" dirty="0" smtClean="0">
                <a:sym typeface="Wingdings" panose="05000000000000000000" pitchFamily="2" charset="2"/>
              </a:rPr>
              <a:t> lage werkloosheid</a:t>
            </a:r>
          </a:p>
          <a:p>
            <a:pPr lvl="2">
              <a:buFontTx/>
              <a:buChar char="-"/>
            </a:pPr>
            <a:r>
              <a:rPr lang="nl-NL" dirty="0" smtClean="0">
                <a:sym typeface="Wingdings" panose="05000000000000000000" pitchFamily="2" charset="2"/>
              </a:rPr>
              <a:t>2) door lage lonen waren de Ned. producten heel goedkoop  goed voor export (o.a.. naar BRD door het </a:t>
            </a:r>
            <a:r>
              <a:rPr lang="nl-NL" dirty="0" err="1" smtClean="0">
                <a:sym typeface="Wingdings" panose="05000000000000000000" pitchFamily="2" charset="2"/>
              </a:rPr>
              <a:t>wirtschaftswunder</a:t>
            </a:r>
            <a:r>
              <a:rPr lang="nl-NL" dirty="0" smtClean="0">
                <a:sym typeface="Wingdings" panose="05000000000000000000" pitchFamily="2" charset="2"/>
              </a:rPr>
              <a:t>) </a:t>
            </a:r>
          </a:p>
          <a:p>
            <a:pPr lvl="2">
              <a:buFontTx/>
              <a:buChar char="-"/>
            </a:pPr>
            <a:endParaRPr lang="nl-NL" dirty="0" smtClean="0">
              <a:sym typeface="Wingdings" panose="05000000000000000000" pitchFamily="2" charset="2"/>
            </a:endParaRPr>
          </a:p>
          <a:p>
            <a:pPr lvl="1">
              <a:buFontTx/>
              <a:buChar char="-"/>
            </a:pPr>
            <a:endParaRPr lang="nl-NL" dirty="0" smtClean="0"/>
          </a:p>
          <a:p>
            <a:pPr>
              <a:buFontTx/>
              <a:buChar char="-"/>
            </a:pPr>
            <a:endParaRPr lang="nl-NL" dirty="0" smtClean="0"/>
          </a:p>
        </p:txBody>
      </p:sp>
      <p:sp>
        <p:nvSpPr>
          <p:cNvPr id="3" name="Bijschrift met afgeronde rechthoek 2"/>
          <p:cNvSpPr/>
          <p:nvPr/>
        </p:nvSpPr>
        <p:spPr>
          <a:xfrm>
            <a:off x="838199" y="805589"/>
            <a:ext cx="1826623" cy="885099"/>
          </a:xfrm>
          <a:prstGeom prst="wedgeRoundRectCallout">
            <a:avLst>
              <a:gd name="adj1" fmla="val -21548"/>
              <a:gd name="adj2" fmla="val 7578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Confessioneel</a:t>
            </a:r>
            <a:endParaRPr lang="nl-NL" dirty="0">
              <a:solidFill>
                <a:schemeClr val="tx1"/>
              </a:solidFill>
            </a:endParaRPr>
          </a:p>
        </p:txBody>
      </p:sp>
      <p:sp>
        <p:nvSpPr>
          <p:cNvPr id="5" name="Bijschrift met afgeronde rechthoek 4"/>
          <p:cNvSpPr/>
          <p:nvPr/>
        </p:nvSpPr>
        <p:spPr>
          <a:xfrm>
            <a:off x="3080657" y="805589"/>
            <a:ext cx="1987732" cy="885099"/>
          </a:xfrm>
          <a:prstGeom prst="wedgeRoundRectCallout">
            <a:avLst>
              <a:gd name="adj1" fmla="val -74064"/>
              <a:gd name="adj2" fmla="val 65451"/>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Socialistisch</a:t>
            </a:r>
            <a:endParaRPr lang="nl-NL" dirty="0">
              <a:solidFill>
                <a:schemeClr val="tx1"/>
              </a:solidFill>
            </a:endParaRPr>
          </a:p>
        </p:txBody>
      </p:sp>
    </p:spTree>
    <p:extLst>
      <p:ext uri="{BB962C8B-B14F-4D97-AF65-F5344CB8AC3E}">
        <p14:creationId xmlns:p14="http://schemas.microsoft.com/office/powerpoint/2010/main" val="4647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Oorzaken van opbouw van welvaart: </a:t>
            </a:r>
            <a:endParaRPr lang="nl-NL" dirty="0"/>
          </a:p>
        </p:txBody>
      </p:sp>
      <p:sp>
        <p:nvSpPr>
          <p:cNvPr id="3" name="Tijdelijke aanduiding voor inhoud 2"/>
          <p:cNvSpPr>
            <a:spLocks noGrp="1"/>
          </p:cNvSpPr>
          <p:nvPr>
            <p:ph idx="1"/>
          </p:nvPr>
        </p:nvSpPr>
        <p:spPr/>
        <p:txBody>
          <a:bodyPr/>
          <a:lstStyle/>
          <a:p>
            <a:pPr marL="0" indent="0">
              <a:buNone/>
            </a:pPr>
            <a:r>
              <a:rPr lang="nl-NL" dirty="0" smtClean="0">
                <a:solidFill>
                  <a:srgbClr val="FF0000"/>
                </a:solidFill>
              </a:rPr>
              <a:t>2. </a:t>
            </a:r>
            <a:r>
              <a:rPr lang="nl-NL" dirty="0" smtClean="0"/>
              <a:t>Nederland ontving </a:t>
            </a:r>
            <a:r>
              <a:rPr lang="nl-NL" b="1" dirty="0" smtClean="0">
                <a:solidFill>
                  <a:srgbClr val="FF0000"/>
                </a:solidFill>
              </a:rPr>
              <a:t>Marshallhulp</a:t>
            </a:r>
            <a:r>
              <a:rPr lang="nl-NL" dirty="0" smtClean="0"/>
              <a:t> uit Amerika.</a:t>
            </a:r>
          </a:p>
          <a:p>
            <a:pPr marL="0" indent="0">
              <a:buNone/>
            </a:pPr>
            <a:endParaRPr lang="nl-NL" dirty="0" smtClean="0"/>
          </a:p>
          <a:p>
            <a:pPr marL="0" indent="0">
              <a:buNone/>
            </a:pPr>
            <a:r>
              <a:rPr lang="nl-NL" dirty="0" smtClean="0">
                <a:solidFill>
                  <a:srgbClr val="FF0000"/>
                </a:solidFill>
              </a:rPr>
              <a:t>3.</a:t>
            </a:r>
            <a:r>
              <a:rPr lang="nl-NL" dirty="0" smtClean="0"/>
              <a:t> Houding van de Nederlanders: </a:t>
            </a:r>
            <a:r>
              <a:rPr lang="nl-NL" b="1" dirty="0" smtClean="0"/>
              <a:t>hard werken </a:t>
            </a:r>
            <a:r>
              <a:rPr lang="nl-NL" dirty="0" smtClean="0"/>
              <a:t>en </a:t>
            </a:r>
            <a:r>
              <a:rPr lang="nl-NL" b="1" dirty="0" smtClean="0"/>
              <a:t>sober</a:t>
            </a:r>
            <a:r>
              <a:rPr lang="nl-NL" dirty="0" smtClean="0"/>
              <a:t> en spaarzaam</a:t>
            </a:r>
          </a:p>
          <a:p>
            <a:pPr marL="0" indent="0">
              <a:buNone/>
            </a:pPr>
            <a:r>
              <a:rPr lang="nl-NL" dirty="0" smtClean="0"/>
              <a:t>      zijn. </a:t>
            </a:r>
          </a:p>
          <a:p>
            <a:pPr marL="0" indent="0">
              <a:buNone/>
            </a:pPr>
            <a:r>
              <a:rPr lang="nl-NL" dirty="0" smtClean="0">
                <a:solidFill>
                  <a:srgbClr val="FF0000"/>
                </a:solidFill>
              </a:rPr>
              <a:t>4. </a:t>
            </a:r>
            <a:r>
              <a:rPr lang="nl-NL" dirty="0" smtClean="0"/>
              <a:t>Vondst van aardgas in Groningen </a:t>
            </a:r>
            <a:r>
              <a:rPr lang="nl-NL" dirty="0" smtClean="0">
                <a:sym typeface="Wingdings" panose="05000000000000000000" pitchFamily="2" charset="2"/>
              </a:rPr>
              <a:t> goedkoop energiemiddel voor </a:t>
            </a:r>
          </a:p>
          <a:p>
            <a:pPr marL="0" indent="0">
              <a:buNone/>
            </a:pPr>
            <a:r>
              <a:rPr lang="nl-NL" dirty="0" smtClean="0">
                <a:sym typeface="Wingdings" panose="05000000000000000000" pitchFamily="2" charset="2"/>
              </a:rPr>
              <a:t>     heel Nederland + exportmiddel. </a:t>
            </a:r>
          </a:p>
          <a:p>
            <a:pPr marL="0" indent="0">
              <a:buNone/>
            </a:pPr>
            <a:endParaRPr lang="nl-NL" dirty="0" smtClean="0"/>
          </a:p>
          <a:p>
            <a:pPr marL="0" indent="0">
              <a:buNone/>
            </a:pPr>
            <a:endParaRPr lang="nl-NL" dirty="0"/>
          </a:p>
        </p:txBody>
      </p:sp>
      <p:sp>
        <p:nvSpPr>
          <p:cNvPr id="4" name="Rechthoek 3"/>
          <p:cNvSpPr/>
          <p:nvPr/>
        </p:nvSpPr>
        <p:spPr>
          <a:xfrm>
            <a:off x="6096000" y="4351044"/>
            <a:ext cx="6096000" cy="646331"/>
          </a:xfrm>
          <a:prstGeom prst="rect">
            <a:avLst/>
          </a:prstGeom>
        </p:spPr>
        <p:txBody>
          <a:bodyPr>
            <a:spAutoFit/>
          </a:bodyPr>
          <a:lstStyle/>
          <a:p>
            <a:r>
              <a:rPr lang="nl-NL" dirty="0" err="1" smtClean="0">
                <a:hlinkClick r:id="rId2"/>
              </a:rPr>
              <a:t>Schooltv</a:t>
            </a:r>
            <a:r>
              <a:rPr lang="nl-NL" dirty="0" smtClean="0">
                <a:hlinkClick r:id="rId2"/>
              </a:rPr>
              <a:t>: Andere Tijden in de klas - Heel Nederland aan het aardgas</a:t>
            </a:r>
            <a:r>
              <a:rPr lang="nl-NL" dirty="0" smtClean="0"/>
              <a:t> (8:20 min)</a:t>
            </a:r>
            <a:endParaRPr lang="nl-NL" dirty="0"/>
          </a:p>
        </p:txBody>
      </p:sp>
      <p:sp>
        <p:nvSpPr>
          <p:cNvPr id="5" name="Rechthoek 4"/>
          <p:cNvSpPr/>
          <p:nvPr/>
        </p:nvSpPr>
        <p:spPr>
          <a:xfrm>
            <a:off x="2052002" y="3374429"/>
            <a:ext cx="6476517" cy="369332"/>
          </a:xfrm>
          <a:prstGeom prst="rect">
            <a:avLst/>
          </a:prstGeom>
        </p:spPr>
        <p:txBody>
          <a:bodyPr wrap="none">
            <a:spAutoFit/>
          </a:bodyPr>
          <a:lstStyle/>
          <a:p>
            <a:r>
              <a:rPr lang="nl-NL" dirty="0" smtClean="0">
                <a:hlinkClick r:id="rId3"/>
              </a:rPr>
              <a:t>De broekriem aan: het huishoudboekje - Andere Tijden</a:t>
            </a:r>
            <a:r>
              <a:rPr lang="nl-NL" dirty="0" smtClean="0"/>
              <a:t> (24.17 min)</a:t>
            </a:r>
            <a:endParaRPr lang="nl-NL" dirty="0"/>
          </a:p>
        </p:txBody>
      </p:sp>
      <p:sp>
        <p:nvSpPr>
          <p:cNvPr id="6" name="Rechthoek 5"/>
          <p:cNvSpPr/>
          <p:nvPr/>
        </p:nvSpPr>
        <p:spPr>
          <a:xfrm>
            <a:off x="1219201" y="2172096"/>
            <a:ext cx="6096000" cy="646331"/>
          </a:xfrm>
          <a:prstGeom prst="rect">
            <a:avLst/>
          </a:prstGeom>
        </p:spPr>
        <p:txBody>
          <a:bodyPr>
            <a:spAutoFit/>
          </a:bodyPr>
          <a:lstStyle/>
          <a:p>
            <a:r>
              <a:rPr lang="nl-NL" dirty="0">
                <a:hlinkClick r:id="rId4"/>
              </a:rPr>
              <a:t>https://schooltv.nl/video/andere-tijden-in-de-klas-goede-en-slechte-tijden-in-emmen/#</a:t>
            </a:r>
            <a:r>
              <a:rPr lang="nl-NL" dirty="0" smtClean="0">
                <a:hlinkClick r:id="rId4"/>
              </a:rPr>
              <a:t>q=marshallhulp</a:t>
            </a:r>
            <a:r>
              <a:rPr lang="nl-NL" dirty="0" smtClean="0"/>
              <a:t> (8:22 min)</a:t>
            </a:r>
            <a:endParaRPr lang="nl-NL" dirty="0"/>
          </a:p>
        </p:txBody>
      </p:sp>
    </p:spTree>
    <p:extLst>
      <p:ext uri="{BB962C8B-B14F-4D97-AF65-F5344CB8AC3E}">
        <p14:creationId xmlns:p14="http://schemas.microsoft.com/office/powerpoint/2010/main" val="21528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c/Natural_gas_NL.png/800px-Natural_gas_N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30545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7445829" y="992777"/>
            <a:ext cx="3905794" cy="1815882"/>
          </a:xfrm>
          <a:prstGeom prst="rect">
            <a:avLst/>
          </a:prstGeom>
          <a:noFill/>
        </p:spPr>
        <p:txBody>
          <a:bodyPr wrap="square" rtlCol="0">
            <a:spAutoFit/>
          </a:bodyPr>
          <a:lstStyle/>
          <a:p>
            <a:r>
              <a:rPr lang="nl-NL" sz="2800" dirty="0"/>
              <a:t>Aardgasvelden in Nederland. Een deel van de velden op zee is niet afgebeeld.</a:t>
            </a:r>
          </a:p>
        </p:txBody>
      </p:sp>
    </p:spTree>
    <p:extLst>
      <p:ext uri="{BB962C8B-B14F-4D97-AF65-F5344CB8AC3E}">
        <p14:creationId xmlns:p14="http://schemas.microsoft.com/office/powerpoint/2010/main" val="2292824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0" y="303167"/>
            <a:ext cx="8673526" cy="6358890"/>
          </a:xfrm>
          <a:prstGeom prst="rect">
            <a:avLst/>
          </a:prstGeom>
        </p:spPr>
      </p:pic>
      <p:sp>
        <p:nvSpPr>
          <p:cNvPr id="3" name="Tekstvak 2"/>
          <p:cNvSpPr txBox="1"/>
          <p:nvPr/>
        </p:nvSpPr>
        <p:spPr>
          <a:xfrm>
            <a:off x="9170126" y="1750423"/>
            <a:ext cx="2495005" cy="369332"/>
          </a:xfrm>
          <a:prstGeom prst="rect">
            <a:avLst/>
          </a:prstGeom>
          <a:noFill/>
        </p:spPr>
        <p:txBody>
          <a:bodyPr wrap="square" rtlCol="0">
            <a:spAutoFit/>
          </a:bodyPr>
          <a:lstStyle/>
          <a:p>
            <a:r>
              <a:rPr lang="nl-NL" dirty="0" smtClean="0"/>
              <a:t>Bron: CBS 2019</a:t>
            </a:r>
            <a:endParaRPr lang="nl-NL" dirty="0"/>
          </a:p>
        </p:txBody>
      </p:sp>
    </p:spTree>
    <p:extLst>
      <p:ext uri="{BB962C8B-B14F-4D97-AF65-F5344CB8AC3E}">
        <p14:creationId xmlns:p14="http://schemas.microsoft.com/office/powerpoint/2010/main" val="2813439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638574" y="300446"/>
            <a:ext cx="8553426" cy="5982787"/>
          </a:xfrm>
          <a:prstGeom prst="rect">
            <a:avLst/>
          </a:prstGeom>
        </p:spPr>
      </p:pic>
      <p:sp>
        <p:nvSpPr>
          <p:cNvPr id="3" name="Tekstvak 2"/>
          <p:cNvSpPr txBox="1"/>
          <p:nvPr/>
        </p:nvSpPr>
        <p:spPr>
          <a:xfrm>
            <a:off x="535577" y="1306286"/>
            <a:ext cx="2625634" cy="1569660"/>
          </a:xfrm>
          <a:prstGeom prst="rect">
            <a:avLst/>
          </a:prstGeom>
          <a:noFill/>
        </p:spPr>
        <p:txBody>
          <a:bodyPr wrap="square" rtlCol="0">
            <a:spAutoFit/>
          </a:bodyPr>
          <a:lstStyle/>
          <a:p>
            <a:r>
              <a:rPr lang="nl-NL" sz="2400" dirty="0" smtClean="0"/>
              <a:t>In de toekomst is gas geen energiebron meer in Nederland. </a:t>
            </a:r>
            <a:endParaRPr lang="nl-NL" sz="2400" dirty="0"/>
          </a:p>
        </p:txBody>
      </p:sp>
    </p:spTree>
    <p:extLst>
      <p:ext uri="{BB962C8B-B14F-4D97-AF65-F5344CB8AC3E}">
        <p14:creationId xmlns:p14="http://schemas.microsoft.com/office/powerpoint/2010/main" val="2821723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3" name="Tijdelijke aanduiding voor inhoud 2"/>
          <p:cNvSpPr>
            <a:spLocks noGrp="1"/>
          </p:cNvSpPr>
          <p:nvPr>
            <p:ph idx="1"/>
          </p:nvPr>
        </p:nvSpPr>
        <p:spPr/>
        <p:txBody>
          <a:bodyPr/>
          <a:lstStyle/>
          <a:p>
            <a:pPr marL="0" indent="0">
              <a:buNone/>
            </a:pPr>
            <a:r>
              <a:rPr lang="nl-NL" dirty="0"/>
              <a:t>Gebruik </a:t>
            </a:r>
            <a:r>
              <a:rPr lang="nl-NL" dirty="0" smtClean="0"/>
              <a:t>de bron</a:t>
            </a:r>
          </a:p>
          <a:p>
            <a:pPr marL="0" indent="0">
              <a:buNone/>
            </a:pPr>
            <a:r>
              <a:rPr lang="nl-NL" dirty="0" smtClean="0"/>
              <a:t>De </a:t>
            </a:r>
            <a:r>
              <a:rPr lang="nl-NL" dirty="0"/>
              <a:t>verandering die Romme wil doorvoeren in het beleid van de regering zorgt voor een politiek probleem. </a:t>
            </a:r>
            <a:endParaRPr lang="nl-NL" dirty="0" smtClean="0"/>
          </a:p>
          <a:p>
            <a:pPr marL="0" indent="0">
              <a:buNone/>
            </a:pPr>
            <a:r>
              <a:rPr lang="nl-NL" dirty="0"/>
              <a:t>(</a:t>
            </a:r>
            <a:r>
              <a:rPr lang="nl-NL" dirty="0" smtClean="0"/>
              <a:t>2p) Licht </a:t>
            </a:r>
            <a:r>
              <a:rPr lang="nl-NL" dirty="0"/>
              <a:t>dit toe door: </a:t>
            </a:r>
          </a:p>
          <a:p>
            <a:pPr marL="0" indent="0">
              <a:buNone/>
            </a:pPr>
            <a:r>
              <a:rPr lang="nl-NL" dirty="0" smtClean="0"/>
              <a:t>-met </a:t>
            </a:r>
            <a:r>
              <a:rPr lang="nl-NL" dirty="0"/>
              <a:t>bron aan te geven welk beleid Romme wil veranderen en </a:t>
            </a:r>
          </a:p>
          <a:p>
            <a:pPr marL="0" indent="0">
              <a:buNone/>
            </a:pPr>
            <a:r>
              <a:rPr lang="nl-NL" dirty="0" smtClean="0"/>
              <a:t>-zonder </a:t>
            </a:r>
            <a:r>
              <a:rPr lang="nl-NL" dirty="0"/>
              <a:t>bron te verklaren voor welk politiek probleem dit zorgt in de regering.</a:t>
            </a:r>
          </a:p>
        </p:txBody>
      </p:sp>
    </p:spTree>
    <p:extLst>
      <p:ext uri="{BB962C8B-B14F-4D97-AF65-F5344CB8AC3E}">
        <p14:creationId xmlns:p14="http://schemas.microsoft.com/office/powerpoint/2010/main" val="28754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1212</Words>
  <Application>Microsoft Office PowerPoint</Application>
  <PresentationFormat>Breedbeeld</PresentationFormat>
  <Paragraphs>133</Paragraphs>
  <Slides>20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Calibri Light</vt:lpstr>
      <vt:lpstr>Wingdings</vt:lpstr>
      <vt:lpstr>Kantoorthema</vt:lpstr>
      <vt:lpstr>Historisch Context NEDERLAND 1948 - 2008 </vt:lpstr>
      <vt:lpstr>Hoofdvraag: </vt:lpstr>
      <vt:lpstr>Nederland kiest een kant: </vt:lpstr>
      <vt:lpstr>Nederland in de wederopbouw 1945 - 1960, opbouw van een welvaartsstaat: </vt:lpstr>
      <vt:lpstr>Oorzaken van opbouw van welvaart: </vt:lpstr>
      <vt:lpstr>PowerPoint-presentatie</vt:lpstr>
      <vt:lpstr>PowerPoint-presentatie</vt:lpstr>
      <vt:lpstr>PowerPoint-presentatie</vt:lpstr>
      <vt:lpstr>examenvraag</vt:lpstr>
      <vt:lpstr>bron</vt:lpstr>
      <vt:lpstr>antwoord</vt:lpstr>
      <vt:lpstr>Gevolgen stijgende welvaart: </vt:lpstr>
      <vt:lpstr>Demografische ontwikkelingen na WOII</vt:lpstr>
      <vt:lpstr>PowerPoint-presentatie</vt:lpstr>
      <vt:lpstr>Sociaal-culturele veranderingsprocessen (vanaf +/- 1960): Nederland verandert van identiteit </vt:lpstr>
      <vt:lpstr>PowerPoint-presentatie</vt:lpstr>
      <vt:lpstr>Sociaal-culturele veranderingsprocessen (vanaf +/- 1960): Nederland verandert van identiteit </vt:lpstr>
      <vt:lpstr>PowerPoint-presentatie</vt:lpstr>
      <vt:lpstr>Vergelijking</vt:lpstr>
      <vt:lpstr>Door anticonceptie wordt de positie van de vrouw anders in de maatschappij: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Historisch Context</dc:title>
  <dc:creator>Kristel Biemans</dc:creator>
  <cp:lastModifiedBy>Kristel Biemans</cp:lastModifiedBy>
  <cp:revision>36</cp:revision>
  <dcterms:created xsi:type="dcterms:W3CDTF">2021-02-21T18:36:50Z</dcterms:created>
  <dcterms:modified xsi:type="dcterms:W3CDTF">2023-02-28T13:32:02Z</dcterms:modified>
</cp:coreProperties>
</file>